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1"/>
  </p:notesMasterIdLst>
  <p:sldIdLst>
    <p:sldId id="257" r:id="rId2"/>
    <p:sldId id="31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316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8" r:id="rId60"/>
  </p:sldIdLst>
  <p:sldSz cx="9144000" cy="6858000" type="screen4x3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BDF069-A890-433F-AB9B-D76C46FA4EE8}" type="datetimeFigureOut">
              <a:rPr lang="bg-BG" smtClean="0"/>
              <a:t>4.1.2016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067B12-6CB9-47FE-B382-6F84EF1CBA2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11016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RTB on Mac in Chinese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170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 smtClean="0"/>
              <a:t>Фактор – Колона</a:t>
            </a:r>
          </a:p>
          <a:p>
            <a:r>
              <a:rPr lang="en-US" dirty="0" smtClean="0"/>
              <a:t>Case</a:t>
            </a:r>
            <a:r>
              <a:rPr lang="en-US" baseline="0" dirty="0" smtClean="0"/>
              <a:t> - Row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942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GridView</a:t>
            </a:r>
            <a:r>
              <a:rPr lang="en-US" dirty="0" smtClean="0"/>
              <a:t> Selection</a:t>
            </a:r>
            <a:r>
              <a:rPr lang="en-US" baseline="0" dirty="0" smtClean="0"/>
              <a:t>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135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mvccourse.telerik.com/" TargetMode="External"/><Relationship Id="rId13" Type="http://schemas.openxmlformats.org/officeDocument/2006/relationships/hyperlink" Target="http://algoacademy.telerik.com/" TargetMode="External"/><Relationship Id="rId18" Type="http://schemas.openxmlformats.org/officeDocument/2006/relationships/hyperlink" Target="http://www.minkov.it/" TargetMode="External"/><Relationship Id="rId3" Type="http://schemas.openxmlformats.org/officeDocument/2006/relationships/hyperlink" Target="http://kursove-uroci-knigi-obuchenie-programirane-web-design-csharp.info/" TargetMode="External"/><Relationship Id="rId7" Type="http://schemas.openxmlformats.org/officeDocument/2006/relationships/hyperlink" Target="http://schoolacademy.telerik.com/" TargetMode="External"/><Relationship Id="rId12" Type="http://schemas.openxmlformats.org/officeDocument/2006/relationships/hyperlink" Target="http://codecourse.telerik.com/" TargetMode="External"/><Relationship Id="rId17" Type="http://schemas.openxmlformats.org/officeDocument/2006/relationships/hyperlink" Target="http://www.introprogramming.info/" TargetMode="External"/><Relationship Id="rId2" Type="http://schemas.openxmlformats.org/officeDocument/2006/relationships/hyperlink" Target="http://forums.academy.telerik.com/" TargetMode="External"/><Relationship Id="rId16" Type="http://schemas.openxmlformats.org/officeDocument/2006/relationships/hyperlink" Target="http://mobiledevcourse.telerik.com/" TargetMode="External"/><Relationship Id="rId20" Type="http://schemas.openxmlformats.org/officeDocument/2006/relationships/hyperlink" Target="http://csharpfundamentals.telerik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html5course.telerik.com/" TargetMode="External"/><Relationship Id="rId11" Type="http://schemas.openxmlformats.org/officeDocument/2006/relationships/hyperlink" Target="http://www.nakov.com/" TargetMode="External"/><Relationship Id="rId5" Type="http://schemas.openxmlformats.org/officeDocument/2006/relationships/hyperlink" Target="http://seocourse.telerik.com/" TargetMode="External"/><Relationship Id="rId15" Type="http://schemas.openxmlformats.org/officeDocument/2006/relationships/hyperlink" Target="http://academy.telerik.com/" TargetMode="External"/><Relationship Id="rId10" Type="http://schemas.openxmlformats.org/officeDocument/2006/relationships/hyperlink" Target="http://www.bgcoder.com/" TargetMode="External"/><Relationship Id="rId19" Type="http://schemas.openxmlformats.org/officeDocument/2006/relationships/hyperlink" Target="http://www.nikolay.it/" TargetMode="External"/><Relationship Id="rId4" Type="http://schemas.openxmlformats.org/officeDocument/2006/relationships/hyperlink" Target="http://www.telerik-kids.com/" TargetMode="External"/><Relationship Id="rId9" Type="http://schemas.openxmlformats.org/officeDocument/2006/relationships/hyperlink" Target="http://clouddevcourse.telerik.com/" TargetMode="External"/><Relationship Id="rId14" Type="http://schemas.openxmlformats.org/officeDocument/2006/relationships/hyperlink" Target="http://aspnetcourse.telerik.com/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elerik.com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6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4572000"/>
            <a:ext cx="3352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dirty="0" smtClean="0">
                <a:solidFill>
                  <a:srgbClr val="DEFF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5833646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marL="319088" lvl="0" indent="-31908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800" b="1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Name</a:t>
            </a:r>
            <a:endParaRPr lang="en-US" sz="1800" b="1" dirty="0">
              <a:solidFill>
                <a:srgbClr val="0EFE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6138446"/>
            <a:ext cx="33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Web Site</a:t>
            </a:r>
            <a:endParaRPr lang="en-US" sz="16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5029202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5405735"/>
            <a:ext cx="335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Web Site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267200" y="4572000"/>
            <a:ext cx="4419600" cy="190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080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14400"/>
            <a:ext cx="8686800" cy="5791200"/>
          </a:xfrm>
          <a:prstGeom prst="rect">
            <a:avLst/>
          </a:prstGeom>
        </p:spPr>
        <p:txBody>
          <a:bodyPr/>
          <a:lstStyle>
            <a:lvl1pPr marL="282575" indent="-282575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tabLst>
                <a:tab pos="282575" algn="l"/>
              </a:tabLst>
              <a:defRPr sz="3200">
                <a:solidFill>
                  <a:srgbClr val="EBFFD2"/>
                </a:solidFill>
              </a:defRPr>
            </a:lvl1pPr>
            <a:lvl2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rgbClr val="F5FFC2"/>
                </a:solidFill>
              </a:defRPr>
            </a:lvl3pPr>
            <a:lvl4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B0669C76-FD68-4E03-90A5-00AFB3B62637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506662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90600"/>
            <a:ext cx="8686800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1752602"/>
            <a:ext cx="8077200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B0669C76-FD68-4E03-90A5-00AFB3B62637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61930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 hasCustomPrompt="1"/>
          </p:nvPr>
        </p:nvSpPr>
        <p:spPr>
          <a:xfrm>
            <a:off x="609600" y="2743201"/>
            <a:ext cx="7924800" cy="685800"/>
          </a:xfrm>
          <a:prstGeom prst="rect">
            <a:avLst/>
          </a:prstGeom>
        </p:spPr>
        <p:txBody>
          <a:bodyPr tIns="0" bIns="0" anchor="ctr" anchorCtr="0"/>
          <a:lstStyle>
            <a:lvl1pPr algn="ctr">
              <a:lnSpc>
                <a:spcPts val="5600"/>
              </a:lnSpc>
              <a:defRPr sz="5000" cap="none" baseline="0"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609600" y="3469480"/>
            <a:ext cx="7924800" cy="56912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800" b="1" kern="1200" baseline="0" dirty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Section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1905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130434" y="6373882"/>
            <a:ext cx="1816798" cy="331718"/>
            <a:chOff x="1236228" y="1523999"/>
            <a:chExt cx="4351212" cy="3261410"/>
          </a:xfrm>
          <a:noFill/>
        </p:grpSpPr>
        <p:sp>
          <p:nvSpPr>
            <p:cNvPr id="31" name="TextBox 30">
              <a:hlinkClick r:id="rId2" tooltip="Форум за програмиране и уеб дизайн - дискусии, съвети, въпроси и отговори @ Софтуерна академия на Телерик"/>
            </p:cNvPr>
            <p:cNvSpPr txBox="1"/>
            <p:nvPr/>
          </p:nvSpPr>
          <p:spPr>
            <a:xfrm flipH="1">
              <a:off x="3394421" y="1733044"/>
              <a:ext cx="1528760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форум програмиране, форум уеб дизайн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2" name="TextBox 31">
  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  </p:cNvPr>
            <p:cNvSpPr txBox="1"/>
            <p:nvPr/>
          </p:nvSpPr>
          <p:spPr>
            <a:xfrm flipH="1">
              <a:off x="1350512" y="1528531"/>
              <a:ext cx="2008657" cy="1149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курсове и уроци по програмиране, уеб дизайн – безплатно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3" name="TextBox 32">
              <a:hlinkClick r:id="rId4" tooltip="Програмиране за деца - безплатно в Телерик кидс академия"/>
            </p:cNvPr>
            <p:cNvSpPr txBox="1"/>
            <p:nvPr/>
          </p:nvSpPr>
          <p:spPr>
            <a:xfrm flipH="1">
              <a:off x="1538277" y="2175144"/>
              <a:ext cx="181669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за деца – безплатни курсове и уроци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4" name="TextBox 33">
              <a:hlinkClick r:id="rId5" tooltip="Безплатен SEO курс - оптимизация за търсачки, уроци по SEO"/>
            </p:cNvPr>
            <p:cNvSpPr txBox="1"/>
            <p:nvPr/>
          </p:nvSpPr>
          <p:spPr>
            <a:xfrm flipH="1">
              <a:off x="1660733" y="2421354"/>
              <a:ext cx="1697684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безплатен SEO курс - оптимизация за търсачки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5" name="TextBox 34">
              <a:hlinkClick r:id="rId6" tooltip="Безплатен курс &quot;Уеб дизайн с HTML, CSS и JavaScript&quot; - уроци по правене на уеб сайтове, HTML, CSS, Photoshop, JavaScript и CMS системи"/>
            </p:cNvPr>
            <p:cNvSpPr txBox="1"/>
            <p:nvPr/>
          </p:nvSpPr>
          <p:spPr>
            <a:xfrm flipH="1">
              <a:off x="1448484" y="2878556"/>
              <a:ext cx="190883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уроци по уеб дизайн, HTML, CSS, JavaScript, Photoshop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6" name="TextBox 35">
              <a:hlinkClick r:id="rId7" tooltip="Училищна софтуерна академия - безплатни уроци по програмиране и уеб дизайн"/>
            </p:cNvPr>
            <p:cNvSpPr txBox="1"/>
            <p:nvPr/>
          </p:nvSpPr>
          <p:spPr>
            <a:xfrm flipH="1">
              <a:off x="1636239" y="1946534"/>
              <a:ext cx="174759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уроци по програмиране и уеб дизайн за ученици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7" name="TextBox 36">
              <a:hlinkClick r:id="rId8" tooltip="Безплатен курс &quot;Програмиране с ASP.NET MVC&quot; - уеб технологии, бази данни, C#, .NET, ASP.NET MVC"/>
            </p:cNvPr>
            <p:cNvSpPr txBox="1"/>
            <p:nvPr/>
          </p:nvSpPr>
          <p:spPr>
            <a:xfrm flipH="1">
              <a:off x="3402822" y="2230065"/>
              <a:ext cx="193955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MVC курс – HTML, SQL, C#, .NET, ASP.NET MVC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8" name="TextBox 37">
              <a:hlinkClick r:id="rId9" tooltip="Безплатен курс &quot;Разработка на софтуер в Cloud среда&quot; - AppEngine, AWS, Azure"/>
            </p:cNvPr>
            <p:cNvSpPr txBox="1"/>
            <p:nvPr/>
          </p:nvSpPr>
          <p:spPr>
            <a:xfrm flipH="1">
              <a:off x="1440310" y="3574997"/>
              <a:ext cx="188196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"Разработка на софтуер в cloud среда"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9" name="TextBox 38">
              <a:hlinkClick r:id="rId10" tooltip="BG Coder - онлайн състезателна система - тренировки за състезания по програмиране - online judge"/>
            </p:cNvPr>
            <p:cNvSpPr txBox="1"/>
            <p:nvPr/>
          </p:nvSpPr>
          <p:spPr>
            <a:xfrm flipH="1">
              <a:off x="3389110" y="1523999"/>
              <a:ext cx="187428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BG Coder - онлайн състезателна система - online judge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0" name="TextBox 39">
              <a:hlinkClick r:id="rId11" tooltip="Светлин Наков - курсове и уроци по програмиране, уеб дизайн, книги, обучения - безплатно"/>
            </p:cNvPr>
            <p:cNvSpPr txBox="1"/>
            <p:nvPr/>
          </p:nvSpPr>
          <p:spPr>
            <a:xfrm flipH="1">
              <a:off x="1236228" y="2649965"/>
              <a:ext cx="212383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програмиране, книги – безплатно от Наков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1" name="TextBox 40">
              <a:hlinkClick r:id="rId12" tooltip="Безплатен курс &quot;Качествен програмен код&quot;"/>
            </p:cNvPr>
            <p:cNvSpPr txBox="1"/>
            <p:nvPr/>
          </p:nvSpPr>
          <p:spPr>
            <a:xfrm flipH="1">
              <a:off x="1766855" y="3335748"/>
              <a:ext cx="159402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"Качествен програмен код"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2" name="TextBox 41">
  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  </p:cNvPr>
            <p:cNvSpPr txBox="1"/>
            <p:nvPr/>
          </p:nvSpPr>
          <p:spPr>
            <a:xfrm flipH="1">
              <a:off x="3407676" y="2461282"/>
              <a:ext cx="197794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алго академия – състезателно програмиране, състезания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3" name="TextBox 42">
              <a:hlinkClick r:id="rId14" tooltip="Безплатен ASP.NET курс - уеб програмиране, бази данни, C#, .NET, ASP.NET"/>
            </p:cNvPr>
            <p:cNvSpPr txBox="1"/>
            <p:nvPr/>
          </p:nvSpPr>
          <p:spPr>
            <a:xfrm flipH="1">
              <a:off x="3406019" y="1985429"/>
              <a:ext cx="218142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курс - уеб програмиране, бази данни, C#, .NET, ASP.NET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4" name="TextBox 43">
              <a:hlinkClick r:id="rId15" tooltip="Софтуерна академия на Телерик - безплатни курсове и уроци по програмиране"/>
            </p:cNvPr>
            <p:cNvSpPr txBox="1"/>
            <p:nvPr/>
          </p:nvSpPr>
          <p:spPr>
            <a:xfrm flipH="1">
              <a:off x="1504800" y="1717933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</a:t>
              </a: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– Телерик академия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5" name="TextBox 44">
              <a:hlinkClick r:id="rId16" tooltip="Безплатен курс &quot;Разработка на мобилни приложения&quot; - iPhone, Android, Windows Phone, PhoneGap, HTML5, jQuery, AJAX"/>
            </p:cNvPr>
            <p:cNvSpPr txBox="1"/>
            <p:nvPr/>
          </p:nvSpPr>
          <p:spPr>
            <a:xfrm flipH="1">
              <a:off x="3404043" y="2718405"/>
              <a:ext cx="205856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 мобилни приложения с iPhone, Android, WP7, PhoneGap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6" name="TextBox 45">
              <a:hlinkClick r:id="rId17" tooltip="Free C# Programming Book by Svetlin Nakov - безплатна C# книга от Светлин Наков, книга C#, книга Java, безплатна книга"/>
            </p:cNvPr>
            <p:cNvSpPr txBox="1"/>
            <p:nvPr/>
          </p:nvSpPr>
          <p:spPr>
            <a:xfrm flipH="1">
              <a:off x="1440317" y="3117785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free C# book, безплатна книга C#, книга Java, книга C#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7" name="TextBox 46">
              <a:hlinkClick r:id="rId18" tooltip="Дончо Минков - сайт за програмиране"/>
            </p:cNvPr>
            <p:cNvSpPr txBox="1"/>
            <p:nvPr/>
          </p:nvSpPr>
          <p:spPr>
            <a:xfrm flipH="1">
              <a:off x="3401370" y="2963513"/>
              <a:ext cx="147501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Дончо Минков - сайт за програмиране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48" name="TextBox 47">
              <a:hlinkClick r:id="rId19" tooltip="Николай Костов - блог за програмиране"/>
            </p:cNvPr>
            <p:cNvSpPr txBox="1"/>
            <p:nvPr/>
          </p:nvSpPr>
          <p:spPr>
            <a:xfrm flipH="1">
              <a:off x="3401423" y="3217864"/>
              <a:ext cx="151340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Николай Костов - блог за програмиране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9" name="TextBox 48">
              <a:hlinkClick r:id="rId20" tooltip="безплатен C# курс в софтуерната академия на Наков"/>
            </p:cNvPr>
            <p:cNvSpPr txBox="1"/>
            <p:nvPr/>
          </p:nvSpPr>
          <p:spPr>
            <a:xfrm flipH="1">
              <a:off x="3398080" y="3548402"/>
              <a:ext cx="1359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C# курс, програмиране, безплатно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9" name="TextBox 8">
            <a:hlinkClick r:id="rId2" tooltip="Форум за програмиране и уеб дизайн - дискусии, съвети, въпроси и отговори @ Софтуерна академия на Телерик"/>
          </p:cNvPr>
          <p:cNvSpPr txBox="1"/>
          <p:nvPr/>
        </p:nvSpPr>
        <p:spPr>
          <a:xfrm rot="12041701" flipH="1">
            <a:off x="7471619" y="3840481"/>
            <a:ext cx="890352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96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TextBox 10">
            <a:hlinkClick r:id="rId4" tooltip="Програмиране за деца - безплатно в Телерик кидс академия"/>
          </p:cNvPr>
          <p:cNvSpPr txBox="1"/>
          <p:nvPr/>
        </p:nvSpPr>
        <p:spPr>
          <a:xfrm rot="9535351" flipH="1">
            <a:off x="923387" y="1861198"/>
            <a:ext cx="673363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2" name="TextBox 11">
            <a:hlinkClick r:id="rId5" tooltip="Безплатен SEO курс - оптимизация за търсачки, уроци по SEO"/>
          </p:cNvPr>
          <p:cNvSpPr txBox="1"/>
          <p:nvPr/>
        </p:nvSpPr>
        <p:spPr>
          <a:xfrm rot="16938170" flipH="1">
            <a:off x="4905823" y="1031967"/>
            <a:ext cx="859648" cy="186204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3" name="TextBox 12">
            <a:hlinkClick r:id="rId6" tooltip="Безплатен курс &quot;Уеб дизайн с HTML, CSS и JavaScript&quot; - уроци по правене на уеб сайтове, HTML, CSS, Photoshop, JavaScript и CMS системи"/>
          </p:cNvPr>
          <p:cNvSpPr txBox="1"/>
          <p:nvPr/>
        </p:nvSpPr>
        <p:spPr>
          <a:xfrm rot="19836951" flipH="1">
            <a:off x="7379011" y="1495156"/>
            <a:ext cx="949687" cy="206210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28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" name="TextBox 13">
            <a:hlinkClick r:id="rId7" tooltip="Училищна софтуерна академия - безплатни уроци по програмиране и уеб дизайн"/>
          </p:cNvPr>
          <p:cNvSpPr txBox="1"/>
          <p:nvPr/>
        </p:nvSpPr>
        <p:spPr>
          <a:xfrm rot="2233443" flipH="1">
            <a:off x="2139219" y="940067"/>
            <a:ext cx="445351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5" name="TextBox 14">
            <a:hlinkClick r:id="rId8" tooltip="Безплатен курс &quot;Програмиране с ASP.NET MVC&quot; - уеб технологии, бази данни, C#, .NET, ASP.NET MVC"/>
          </p:cNvPr>
          <p:cNvSpPr txBox="1"/>
          <p:nvPr/>
        </p:nvSpPr>
        <p:spPr>
          <a:xfrm rot="8530737" flipH="1">
            <a:off x="4757101" y="472261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16" name="TextBox 15">
            <a:hlinkClick r:id="rId9" tooltip="Безплатен курс &quot;Разработка на софтуер в Cloud среда&quot; - AppEngine, AWS, Azure"/>
          </p:cNvPr>
          <p:cNvSpPr txBox="1"/>
          <p:nvPr/>
        </p:nvSpPr>
        <p:spPr>
          <a:xfrm rot="12627025" flipH="1">
            <a:off x="2910498" y="4405709"/>
            <a:ext cx="38648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7" name="TextBox 16">
            <a:hlinkClick r:id="rId10" tooltip="BG Coder - онлайн състезателна система - тренировки за състезания по програмиране - online judge"/>
          </p:cNvPr>
          <p:cNvSpPr txBox="1"/>
          <p:nvPr/>
        </p:nvSpPr>
        <p:spPr>
          <a:xfrm rot="1186146" flipH="1">
            <a:off x="6185958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8" name="TextBox 17">
            <a:hlinkClick r:id="rId11" tooltip="Светлин Наков - курсове и уроци по програмиране, уеб дизайн, книги, обучения - безплатно"/>
          </p:cNvPr>
          <p:cNvSpPr txBox="1"/>
          <p:nvPr/>
        </p:nvSpPr>
        <p:spPr>
          <a:xfrm rot="19460650" flipH="1">
            <a:off x="3150207" y="1979503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9" name="TextBox 18">
            <a:hlinkClick r:id="rId12" tooltip="Безплатен курс &quot;Качествен програмен код&quot;"/>
          </p:cNvPr>
          <p:cNvSpPr txBox="1"/>
          <p:nvPr/>
        </p:nvSpPr>
        <p:spPr>
          <a:xfrm rot="18277140" flipH="1">
            <a:off x="405235" y="3272338"/>
            <a:ext cx="413607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0" name="TextBox 19">
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</p:cNvPr>
          <p:cNvSpPr txBox="1"/>
          <p:nvPr/>
        </p:nvSpPr>
        <p:spPr>
          <a:xfrm rot="18695734" flipH="1">
            <a:off x="3127408" y="5396301"/>
            <a:ext cx="5481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?</a:t>
            </a:r>
            <a:endParaRPr lang="en-US" sz="6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21" name="TextBox 20">
            <a:hlinkClick r:id="rId14" tooltip="Безплатен ASP.NET курс - уеб програмиране, бази данни, C#, .NET, ASP.NET"/>
          </p:cNvPr>
          <p:cNvSpPr txBox="1"/>
          <p:nvPr/>
        </p:nvSpPr>
        <p:spPr>
          <a:xfrm rot="10134629" flipH="1">
            <a:off x="6730680" y="5522529"/>
            <a:ext cx="44439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000" dirty="0"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2" name="TextBox 21">
            <a:hlinkClick r:id="rId15" tooltip="Софтуерна академия на Телерик - безплатни курсове и уроци по програмиране"/>
          </p:cNvPr>
          <p:cNvSpPr txBox="1"/>
          <p:nvPr/>
        </p:nvSpPr>
        <p:spPr>
          <a:xfrm rot="12126217" flipH="1">
            <a:off x="559977" y="930479"/>
            <a:ext cx="387894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sz="4000" b="1" spc="150" dirty="0" smtClean="0">
                <a:ln w="1143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?</a:t>
            </a:r>
            <a:endParaRPr lang="en-US" sz="4000" b="1" spc="150" dirty="0">
              <a:ln w="11430"/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TextBox 22">
            <a:hlinkClick r:id="rId16" tooltip="Безплатен курс &quot;Разработка на мобилни приложения&quot; - iPhone, Android, Windows Phone, PhoneGap, HTML5, jQuery, AJAX"/>
          </p:cNvPr>
          <p:cNvSpPr txBox="1"/>
          <p:nvPr/>
        </p:nvSpPr>
        <p:spPr>
          <a:xfrm rot="20840689" flipH="1">
            <a:off x="8186733" y="5517703"/>
            <a:ext cx="357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n w="19050">
                  <a:solidFill>
                    <a:schemeClr val="accent4">
                      <a:lumMod val="75000"/>
                      <a:alpha val="50000"/>
                    </a:schemeClr>
                  </a:solidFill>
                  <a:prstDash val="solid"/>
                  <a:miter lim="800000"/>
                </a:ln>
                <a:solidFill>
                  <a:schemeClr val="accent4">
                    <a:lumMod val="20000"/>
                    <a:lumOff val="80000"/>
                    <a:alpha val="2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4000" b="1" dirty="0">
              <a:ln w="19050">
                <a:solidFill>
                  <a:schemeClr val="accent4">
                    <a:lumMod val="75000"/>
                    <a:alpha val="50000"/>
                  </a:schemeClr>
                </a:solidFill>
                <a:prstDash val="solid"/>
                <a:miter lim="800000"/>
              </a:ln>
              <a:solidFill>
                <a:schemeClr val="accent4">
                  <a:lumMod val="20000"/>
                  <a:lumOff val="80000"/>
                  <a:alpha val="25000"/>
                </a:schemeClr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4" name="TextBox 23">
            <a:hlinkClick r:id="rId17" tooltip="Free C# Programming Book by Svetlin Nakov - безплатна C# книга от Светлин Наков, книга C#, книга Java, безплатна книга"/>
          </p:cNvPr>
          <p:cNvSpPr txBox="1"/>
          <p:nvPr/>
        </p:nvSpPr>
        <p:spPr>
          <a:xfrm rot="15426793" flipH="1">
            <a:off x="1145826" y="4072255"/>
            <a:ext cx="36965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ln>
                <a:solidFill>
                  <a:schemeClr val="accent2">
                    <a:lumMod val="40000"/>
                    <a:lumOff val="60000"/>
                  </a:schemeClr>
                </a:solidFill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5" name="TextBox 24">
            <a:hlinkClick r:id="rId18" tooltip="Дончо Минков - сайт за програмиране"/>
          </p:cNvPr>
          <p:cNvSpPr txBox="1"/>
          <p:nvPr/>
        </p:nvSpPr>
        <p:spPr>
          <a:xfrm rot="11071760" flipH="1">
            <a:off x="6518175" y="1140358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dirty="0" smtClean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280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6" name="TextBox 25">
            <a:hlinkClick r:id="rId19" tooltip="Николай Костов - блог за програмиране"/>
          </p:cNvPr>
          <p:cNvSpPr txBox="1"/>
          <p:nvPr/>
        </p:nvSpPr>
        <p:spPr>
          <a:xfrm rot="300526" flipH="1">
            <a:off x="3902297" y="1278821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b="1" dirty="0" smtClean="0">
                <a:ln w="31550" cmpd="sng">
                  <a:solidFill>
                    <a:schemeClr val="tx2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?</a:t>
            </a:r>
            <a:endParaRPr lang="en-US" sz="2800" dirty="0">
              <a:ln w="31550" cmpd="sng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</a:ln>
              <a:solidFill>
                <a:schemeClr val="tx1">
                  <a:lumMod val="20000"/>
                  <a:lumOff val="8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7" name="TextBox 26">
            <a:hlinkClick r:id="rId20" tooltip="C# курс - програмиране, уроци, видео, лекции от Наков"/>
          </p:cNvPr>
          <p:cNvSpPr txBox="1"/>
          <p:nvPr/>
        </p:nvSpPr>
        <p:spPr>
          <a:xfrm rot="2086872" flipH="1">
            <a:off x="8330354" y="1359229"/>
            <a:ext cx="44439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200" dirty="0" smtClean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200" dirty="0"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828800" y="2903716"/>
            <a:ext cx="5486400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7600" b="1" spc="150" noProof="0" dirty="0" smtClean="0">
                <a:ln w="11430"/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rPr>
              <a:t>Questions?</a:t>
            </a:r>
            <a:endParaRPr lang="en-US" sz="7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6807132" y="6400800"/>
            <a:ext cx="2218556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 smtClean="0"/>
              <a:t>Course web site URL</a:t>
            </a:r>
            <a:endParaRPr lang="en-US" dirty="0"/>
          </a:p>
        </p:txBody>
      </p:sp>
      <p:sp>
        <p:nvSpPr>
          <p:cNvPr id="10" name="TextBox 9">
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</p:cNvPr>
          <p:cNvSpPr txBox="1"/>
          <p:nvPr/>
        </p:nvSpPr>
        <p:spPr>
          <a:xfrm rot="2456848" flipH="1">
            <a:off x="968763" y="4970087"/>
            <a:ext cx="859648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>
              <a:lnSpc>
                <a:spcPct val="80000"/>
              </a:lnSpc>
            </a:pPr>
            <a:r>
              <a:rPr lang="en-US" sz="12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2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292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95400" y="2438402"/>
            <a:ext cx="6400800" cy="2097345"/>
          </a:xfrm>
          <a:prstGeom prst="rect">
            <a:avLst/>
          </a:prstGeom>
        </p:spPr>
        <p:txBody>
          <a:bodyPr anchor="ctr" anchorCtr="0"/>
          <a:lstStyle/>
          <a:p>
            <a:pPr marL="319088" marR="0" lvl="0" indent="-319088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lang="en-US" sz="8000" b="1" kern="1200" dirty="0" smtClean="0">
                <a:solidFill>
                  <a:srgbClr val="E8FF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315033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4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24046"/>
            <a:ext cx="3352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dirty="0" smtClean="0">
                <a:solidFill>
                  <a:srgbClr val="DEFF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5757446"/>
            <a:ext cx="209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800" b="1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Telerik Corporation</a:t>
            </a:r>
            <a:endParaRPr lang="en-US" sz="1800" b="1" dirty="0">
              <a:solidFill>
                <a:srgbClr val="0EFE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6062246"/>
            <a:ext cx="1707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www.telerik.com</a:t>
            </a:r>
            <a:endParaRPr lang="en-US" sz="16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53320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"/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3502"/>
            <a:ext cx="9144000" cy="590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47652"/>
            <a:ext cx="9144000" cy="483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52400" y="228602"/>
            <a:ext cx="1714500" cy="428625"/>
          </a:xfrm>
          <a:prstGeom prst="rect">
            <a:avLst/>
          </a:prstGeom>
          <a:noFill/>
          <a:effectLst>
            <a:outerShdw blurRad="127000" sx="101000" sy="101000" algn="ctr" rotWithShape="0">
              <a:schemeClr val="tx1">
                <a:lumMod val="20000"/>
                <a:lumOff val="80000"/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418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iming>
    <p:tnLst>
      <p:par>
        <p:cTn id="1" dur="indefinite" restart="never" nodeType="tmRoot"/>
      </p:par>
    </p:tnLst>
  </p:timing>
  <p:txStyles>
    <p:titleStyle>
      <a:lvl1pPr algn="r" rtl="0" eaLnBrk="1" fontAlgn="base" hangingPunct="1">
        <a:lnSpc>
          <a:spcPts val="4400"/>
        </a:lnSpc>
        <a:spcBef>
          <a:spcPct val="0"/>
        </a:spcBef>
        <a:spcAft>
          <a:spcPct val="0"/>
        </a:spcAft>
        <a:defRPr sz="4400" b="1" kern="1200" baseline="0">
          <a:ln w="500">
            <a:noFill/>
          </a:ln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9pPr>
    </p:titleStyle>
    <p:bodyStyle>
      <a:lvl1pPr marL="319088" indent="-319088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40000"/>
            <a:lumOff val="60000"/>
          </a:schemeClr>
        </a:buClr>
        <a:buSzPct val="70000"/>
        <a:buFont typeface="Wingdings 2" pitchFamily="18" charset="2"/>
        <a:buChar char=""/>
        <a:defRPr sz="32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30238" indent="-273050" algn="l" rtl="0" eaLnBrk="1" fontAlgn="base" hangingPunct="1">
        <a:spcBef>
          <a:spcPct val="20000"/>
        </a:spcBef>
        <a:spcAft>
          <a:spcPct val="0"/>
        </a:spcAft>
        <a:buClr>
          <a:schemeClr val="accent2">
            <a:lumMod val="60000"/>
            <a:lumOff val="40000"/>
          </a:schemeClr>
        </a:buClr>
        <a:buFont typeface="Wingdings 2" pitchFamily="18" charset="2"/>
        <a:buChar char=""/>
        <a:defRPr sz="30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922338" indent="-273050" algn="l" rtl="0" eaLnBrk="1" fontAlgn="base" hangingPunct="1"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Font typeface="Wingdings 2" pitchFamily="18" charset="2"/>
        <a:buChar char=""/>
        <a:defRPr sz="28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187450" indent="-228600" algn="l" rtl="0" eaLnBrk="1" fontAlgn="base" hangingPunct="1">
        <a:spcBef>
          <a:spcPct val="20000"/>
        </a:spcBef>
        <a:spcAft>
          <a:spcPct val="0"/>
        </a:spcAft>
        <a:buClr>
          <a:srgbClr val="F8BD52"/>
        </a:buClr>
        <a:buFont typeface="Wingdings 2" pitchFamily="18" charset="2"/>
        <a:buChar char=""/>
        <a:defRPr sz="26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425575" indent="-228600" algn="l" rtl="0" eaLnBrk="1" fontAlgn="base" hangingPunct="1">
        <a:spcBef>
          <a:spcPct val="20000"/>
        </a:spcBef>
        <a:spcAft>
          <a:spcPct val="0"/>
        </a:spcAft>
        <a:buClr>
          <a:srgbClr val="46A6BD"/>
        </a:buClr>
        <a:buFont typeface="Wingdings 2" pitchFamily="18" charset="2"/>
        <a:buChar char=""/>
        <a:defRPr sz="24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673352" indent="-228600" algn="l" rtl="0" eaLnBrk="1" latinLnBrk="0" hangingPunct="1">
        <a:spcBef>
          <a:spcPct val="20000"/>
        </a:spcBef>
        <a:buClr>
          <a:schemeClr val="accent6"/>
        </a:buClr>
        <a:buFont typeface="Wingdings 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11096" indent="-228600" algn="l" rtl="0" eaLnBrk="1" latinLnBrk="0" hangingPunct="1">
        <a:spcBef>
          <a:spcPct val="20000"/>
        </a:spcBef>
        <a:buClr>
          <a:schemeClr val="tx2"/>
        </a:buClr>
        <a:buFont typeface="Wingdings 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21408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22576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academy.telerik.com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petar.horozov@telerik.com" TargetMode="External"/><Relationship Id="rId2" Type="http://schemas.openxmlformats.org/officeDocument/2006/relationships/hyperlink" Target="mailto:nikolay.nedyalkov@telerik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aetgweb.argreenhouse.com/" TargetMode="External"/><Relationship Id="rId2" Type="http://schemas.openxmlformats.org/officeDocument/2006/relationships/hyperlink" Target="http://www.satisfic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gi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://neilsloane.com/oadir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hyperlink" Target="http://facebook.com/TelerikAcademy" TargetMode="External"/><Relationship Id="rId3" Type="http://schemas.openxmlformats.org/officeDocument/2006/relationships/hyperlink" Target="http://academy.telerik.com/" TargetMode="External"/><Relationship Id="rId7" Type="http://schemas.openxmlformats.org/officeDocument/2006/relationships/image" Target="../media/image53.png"/><Relationship Id="rId2" Type="http://schemas.openxmlformats.org/officeDocument/2006/relationships/hyperlink" Target="http://csharpfundamentals.teleri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hyperlink" Target="http://forums.academy.telerik.com/" TargetMode="External"/><Relationship Id="rId10" Type="http://schemas.openxmlformats.org/officeDocument/2006/relationships/image" Target="../media/image55.png"/><Relationship Id="rId4" Type="http://schemas.openxmlformats.org/officeDocument/2006/relationships/hyperlink" Target="http://www.facebook.com/telerikacademy" TargetMode="External"/><Relationship Id="rId9" Type="http://schemas.openxmlformats.org/officeDocument/2006/relationships/image" Target="../media/image5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Pairwise Testing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Testing Independent Options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654" y="4550615"/>
            <a:ext cx="2175734" cy="1983191"/>
          </a:xfrm>
          <a:prstGeom prst="roundRect">
            <a:avLst>
              <a:gd name="adj" fmla="val 10080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Placeholder 12"/>
          <p:cNvSpPr>
            <a:spLocks noGrp="1"/>
          </p:cNvSpPr>
          <p:nvPr/>
        </p:nvSpPr>
        <p:spPr>
          <a:xfrm>
            <a:off x="6668655" y="5943788"/>
            <a:ext cx="347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17" name="Text Placeholder 12"/>
          <p:cNvSpPr>
            <a:spLocks noGrp="1"/>
          </p:cNvSpPr>
          <p:nvPr/>
        </p:nvSpPr>
        <p:spPr>
          <a:xfrm>
            <a:off x="497391" y="5455189"/>
            <a:ext cx="3990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Telerik Software Academy</a:t>
            </a:r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/>
        </p:nvSpPr>
        <p:spPr>
          <a:xfrm>
            <a:off x="497392" y="5759989"/>
            <a:ext cx="3990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hlinkClick r:id="rId3"/>
              </a:rPr>
              <a:t>http://academy.telerik.com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2" name="Text Placeholder 14"/>
          <p:cNvSpPr>
            <a:spLocks noGrp="1"/>
          </p:cNvSpPr>
          <p:nvPr/>
        </p:nvSpPr>
        <p:spPr>
          <a:xfrm>
            <a:off x="497392" y="5080546"/>
            <a:ext cx="3990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400" b="1" kern="1200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Software Quality Assurance</a:t>
            </a:r>
          </a:p>
        </p:txBody>
      </p:sp>
    </p:spTree>
    <p:extLst>
      <p:ext uri="{BB962C8B-B14F-4D97-AF65-F5344CB8AC3E}">
        <p14:creationId xmlns:p14="http://schemas.microsoft.com/office/powerpoint/2010/main" val="72972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Single-mode Bugs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 The simplest bugs are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single-mode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faults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/>
              <a:t>O</a:t>
            </a:r>
            <a:r>
              <a:rPr lang="en-US" dirty="0" smtClean="0"/>
              <a:t>ccur </a:t>
            </a:r>
            <a:r>
              <a:rPr lang="en-US" dirty="0"/>
              <a:t>when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one option causes a problem </a:t>
            </a:r>
            <a:r>
              <a:rPr lang="en-US" dirty="0"/>
              <a:t>regardless of the other </a:t>
            </a:r>
            <a:r>
              <a:rPr lang="en-US" dirty="0" smtClean="0"/>
              <a:t>settings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E.g., a printout is always smeared when you choose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duplex option </a:t>
            </a:r>
            <a:r>
              <a:rPr lang="en-US" dirty="0"/>
              <a:t>in the print dialog </a:t>
            </a:r>
            <a:r>
              <a:rPr lang="en-US" dirty="0" smtClean="0"/>
              <a:t>box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R</a:t>
            </a:r>
            <a:r>
              <a:rPr lang="en-US" dirty="0" smtClean="0"/>
              <a:t>egardless </a:t>
            </a:r>
            <a:r>
              <a:rPr lang="en-US" dirty="0"/>
              <a:t>of the printer or the other selected options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5029200"/>
            <a:ext cx="1830396" cy="1400175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2610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Double-mode Faults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Double-mode </a:t>
            </a:r>
            <a:r>
              <a:rPr lang="en-US" dirty="0" smtClean="0"/>
              <a:t>faults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Another </a:t>
            </a:r>
            <a:r>
              <a:rPr lang="en-US" dirty="0"/>
              <a:t>type of bug is one that occurs when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two options are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combined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E.g</a:t>
            </a:r>
            <a:r>
              <a:rPr lang="en-US" dirty="0"/>
              <a:t>., the printout is only smeared when duplex is selected and the printer is a model </a:t>
            </a:r>
            <a:r>
              <a:rPr lang="en-US" dirty="0" smtClean="0"/>
              <a:t>394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4394200"/>
            <a:ext cx="2743200" cy="201168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672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Multi-mode </a:t>
            </a:r>
            <a:r>
              <a:rPr lang="en-US" dirty="0"/>
              <a:t>F</a:t>
            </a:r>
            <a:r>
              <a:rPr lang="en-US" dirty="0" smtClean="0"/>
              <a:t>aults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Multi-mode </a:t>
            </a:r>
            <a:r>
              <a:rPr lang="en-US" dirty="0" smtClean="0"/>
              <a:t>faults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Occur </a:t>
            </a:r>
            <a:r>
              <a:rPr lang="en-US" dirty="0"/>
              <a:t>when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three or more settings produce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bug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This is </a:t>
            </a:r>
            <a:r>
              <a:rPr lang="en-US" dirty="0"/>
              <a:t>the </a:t>
            </a:r>
            <a:r>
              <a:rPr lang="en-US" dirty="0" smtClean="0"/>
              <a:t>type </a:t>
            </a:r>
            <a:r>
              <a:rPr lang="en-US" dirty="0"/>
              <a:t>of problems that make complete coverage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seem</a:t>
            </a:r>
            <a:r>
              <a:rPr lang="en-US" dirty="0"/>
              <a:t> necessary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954" y="3886200"/>
            <a:ext cx="3560316" cy="26670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030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</a:t>
            </a:r>
            <a:r>
              <a:rPr lang="en-US" dirty="0"/>
              <a:t>I</a:t>
            </a:r>
            <a:r>
              <a:rPr lang="en-US" dirty="0" smtClean="0"/>
              <a:t>t Worth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Suppose </a:t>
            </a:r>
            <a:r>
              <a:rPr lang="en-US" dirty="0"/>
              <a:t>the printer error only occurs when </a:t>
            </a:r>
            <a:endParaRPr lang="en-US" dirty="0" smtClean="0"/>
          </a:p>
          <a:p>
            <a:pPr lvl="2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operating system is </a:t>
            </a:r>
            <a:r>
              <a:rPr lang="en-US" dirty="0" smtClean="0"/>
              <a:t>Windows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print option is set to </a:t>
            </a:r>
            <a:r>
              <a:rPr lang="en-US" dirty="0" smtClean="0"/>
              <a:t>duplex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print quality is </a:t>
            </a:r>
            <a:r>
              <a:rPr lang="en-US" dirty="0" smtClean="0"/>
              <a:t>draft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Collate option is not </a:t>
            </a:r>
            <a:r>
              <a:rPr lang="en-US" dirty="0" smtClean="0"/>
              <a:t>selected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it worth your time </a:t>
            </a:r>
            <a:r>
              <a:rPr lang="en-US" dirty="0"/>
              <a:t>to find that bug? 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Does </a:t>
            </a:r>
            <a:r>
              <a:rPr lang="en-US" dirty="0"/>
              <a:t>the bug present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big enough risk </a:t>
            </a:r>
            <a:r>
              <a:rPr lang="en-US" dirty="0"/>
              <a:t>to the user or application that it will even require a software fix?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2286000"/>
            <a:ext cx="1975962" cy="16764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47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What Do We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 </a:t>
            </a:r>
            <a:r>
              <a:rPr lang="en-US" dirty="0" smtClean="0"/>
              <a:t>pairwise testing covers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only combinations of two options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basic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bug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hypothesis </a:t>
            </a:r>
            <a:r>
              <a:rPr lang="en-US" dirty="0"/>
              <a:t>is that this level of coverage </a:t>
            </a:r>
            <a:r>
              <a:rPr lang="en-US" dirty="0" smtClean="0"/>
              <a:t>is sufficient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Most problems are considered to arise </a:t>
            </a:r>
            <a:r>
              <a:rPr lang="en-US" dirty="0"/>
              <a:t>either from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single instance of an option </a:t>
            </a:r>
            <a:r>
              <a:rPr lang="en-US" dirty="0"/>
              <a:t>or from a given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pair of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options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7170" name="Picture 2" descr="http://www2.warwick.ac.uk/services/finance/aboutthefo/question_mark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4495800"/>
            <a:ext cx="1981200" cy="2026786"/>
          </a:xfrm>
          <a:prstGeom prst="roundRect">
            <a:avLst/>
          </a:prstGeom>
          <a:noFill/>
          <a:effectLst>
            <a:glow rad="101600">
              <a:schemeClr val="tx1">
                <a:alpha val="4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39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>
                <a:solidFill>
                  <a:srgbClr val="CCFF33"/>
                </a:solidFill>
              </a:rPr>
              <a:t>What About Combinations of More Options?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86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Complete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coverage </a:t>
            </a:r>
            <a:r>
              <a:rPr lang="en-US" dirty="0"/>
              <a:t>is usually not </a:t>
            </a:r>
            <a:r>
              <a:rPr lang="en-US" dirty="0" smtClean="0"/>
              <a:t>necessary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Most </a:t>
            </a:r>
            <a:r>
              <a:rPr lang="en-US" dirty="0"/>
              <a:t>field faults were caused by either incorrect single values or by an interaction of pairs of values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Higher-order combinations </a:t>
            </a:r>
            <a:r>
              <a:rPr lang="en-US" dirty="0"/>
              <a:t>are usually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not tested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E.g., triples, quadruples, quintuples, etc.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Such higher-order combinational problems are considered to be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less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likely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14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Finding 90% of flaws is pretty good, right?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86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Less than 100% is a statistically </a:t>
            </a:r>
            <a:r>
              <a:rPr lang="en-US" dirty="0"/>
              <a:t>acceptable level of </a:t>
            </a:r>
            <a:r>
              <a:rPr lang="en-US" dirty="0" smtClean="0"/>
              <a:t>quality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Except for critical applications </a:t>
            </a:r>
            <a:r>
              <a:rPr lang="en-US" dirty="0" smtClean="0"/>
              <a:t>where </a:t>
            </a:r>
            <a:r>
              <a:rPr lang="en-US" dirty="0"/>
              <a:t>life and death are at </a:t>
            </a:r>
            <a:r>
              <a:rPr lang="en-US" dirty="0" smtClean="0"/>
              <a:t>stake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733800"/>
            <a:ext cx="3810000" cy="2552700"/>
          </a:xfrm>
          <a:prstGeom prst="roundRect">
            <a:avLst>
              <a:gd name="adj" fmla="val 7001"/>
            </a:avLst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4876800" y="3751943"/>
            <a:ext cx="3886200" cy="1379101"/>
          </a:xfrm>
          <a:prstGeom prst="wedgeRoundRectCallout">
            <a:avLst>
              <a:gd name="adj1" fmla="val -70148"/>
              <a:gd name="adj2" fmla="val -1942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“Relax, our engineers found </a:t>
            </a:r>
            <a:br>
              <a:rPr lang="en-US" sz="28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</a:br>
            <a:r>
              <a:rPr lang="en-US" sz="28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 90 </a:t>
            </a: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% of </a:t>
            </a:r>
            <a:r>
              <a:rPr lang="en-US" sz="28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the flaws.”</a:t>
            </a:r>
          </a:p>
        </p:txBody>
      </p:sp>
    </p:spTree>
    <p:extLst>
      <p:ext uri="{BB962C8B-B14F-4D97-AF65-F5344CB8AC3E}">
        <p14:creationId xmlns:p14="http://schemas.microsoft.com/office/powerpoint/2010/main" val="43933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47800"/>
            <a:ext cx="7924800" cy="685800"/>
          </a:xfrm>
        </p:spPr>
        <p:txBody>
          <a:bodyPr/>
          <a:lstStyle/>
          <a:p>
            <a:r>
              <a:rPr lang="en-US" dirty="0" smtClean="0"/>
              <a:t>Models of </a:t>
            </a:r>
            <a:r>
              <a:rPr lang="en-US" dirty="0"/>
              <a:t>P</a:t>
            </a:r>
            <a:r>
              <a:rPr lang="en-US" dirty="0" smtClean="0"/>
              <a:t>airwise Testing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076325" y="2514600"/>
            <a:ext cx="6991350" cy="3876675"/>
            <a:chOff x="1371600" y="2514600"/>
            <a:chExt cx="6991350" cy="3876675"/>
          </a:xfrm>
          <a:effectLst>
            <a:glow rad="101600">
              <a:schemeClr val="tx1">
                <a:alpha val="40000"/>
              </a:schemeClr>
            </a:glow>
          </a:effectLst>
        </p:grpSpPr>
        <p:pic>
          <p:nvPicPr>
            <p:cNvPr id="15363" name="Picture 3" descr="C:\Users\ogeorgiev\Desktop\pairwise testing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71600" y="2514600"/>
              <a:ext cx="4267200" cy="3301934"/>
            </a:xfrm>
            <a:prstGeom prst="roundRect">
              <a:avLst/>
            </a:prstGeom>
            <a:noFill/>
            <a:effectLst>
              <a:glow rad="101600">
                <a:schemeClr val="accent5">
                  <a:satMod val="175000"/>
                  <a:alpha val="40000"/>
                </a:schemeClr>
              </a:glow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364" name="Picture 4" descr="C:\Users\ogeorgiev\Desktop\orthogonal array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0" y="3581400"/>
              <a:ext cx="3790950" cy="2809875"/>
            </a:xfrm>
            <a:prstGeom prst="roundRect">
              <a:avLst/>
            </a:prstGeom>
            <a:noFill/>
            <a:effectLst>
              <a:glow rad="101600">
                <a:schemeClr val="accent5">
                  <a:satMod val="175000"/>
                  <a:alpha val="40000"/>
                </a:schemeClr>
              </a:glow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2329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</a:t>
            </a:r>
            <a:r>
              <a:rPr lang="en-US" dirty="0"/>
              <a:t>of Pairwise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There are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two basic models </a:t>
            </a:r>
            <a:r>
              <a:rPr lang="en-US" dirty="0" smtClean="0"/>
              <a:t>for pairwise testing: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Orthogonal arrays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All-pairs tables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Both of these models are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represented as tables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Tables, read row-wise specify which </a:t>
            </a:r>
            <a:r>
              <a:rPr lang="en-US" dirty="0"/>
              <a:t>particular options </a:t>
            </a:r>
            <a:r>
              <a:rPr lang="en-US" dirty="0" smtClean="0"/>
              <a:t>to be included </a:t>
            </a:r>
            <a:r>
              <a:rPr lang="en-US" dirty="0"/>
              <a:t>in a given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configuration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77000" y="5330371"/>
            <a:ext cx="2147485" cy="1222829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638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</a:t>
            </a:r>
            <a:r>
              <a:rPr lang="en-US" dirty="0" smtClean="0"/>
              <a:t>Testing 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Creating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tables</a:t>
            </a:r>
            <a:r>
              <a:rPr lang="en-US" dirty="0" smtClean="0"/>
              <a:t> depends on the </a:t>
            </a:r>
            <a:r>
              <a:rPr lang="en-US" dirty="0"/>
              <a:t>basic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model chosen</a:t>
            </a:r>
            <a:r>
              <a:rPr lang="en-US" dirty="0" smtClean="0"/>
              <a:t>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All-pairs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tables </a:t>
            </a:r>
            <a:r>
              <a:rPr lang="en-US" dirty="0" smtClean="0"/>
              <a:t>- </a:t>
            </a:r>
            <a:r>
              <a:rPr lang="en-US" dirty="0"/>
              <a:t>tables are created directly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Orthogonal arrays </a:t>
            </a:r>
            <a:r>
              <a:rPr lang="en-US" dirty="0" smtClean="0"/>
              <a:t>- by mapping </a:t>
            </a:r>
            <a:r>
              <a:rPr lang="en-US" dirty="0"/>
              <a:t>the test problem to be solved onto an existing </a:t>
            </a:r>
            <a:r>
              <a:rPr lang="en-US" dirty="0" smtClean="0"/>
              <a:t>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257" y="4094855"/>
            <a:ext cx="3675743" cy="2763145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341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239" y="921303"/>
            <a:ext cx="7581900" cy="576430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Nikolay Nedyalkov</a:t>
            </a:r>
          </a:p>
          <a:p>
            <a:pPr marL="357188" lvl="1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400" dirty="0"/>
              <a:t>QA Architect </a:t>
            </a:r>
            <a:endParaRPr lang="en-US" sz="2400" dirty="0" smtClean="0"/>
          </a:p>
          <a:p>
            <a:pPr marL="357188" lvl="1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400" dirty="0"/>
              <a:t>XAML </a:t>
            </a:r>
            <a:r>
              <a:rPr lang="en-US" sz="2400" dirty="0" smtClean="0"/>
              <a:t>Division</a:t>
            </a:r>
          </a:p>
          <a:p>
            <a:pPr marL="357188" lvl="1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400" dirty="0"/>
              <a:t>email: </a:t>
            </a:r>
            <a:r>
              <a:rPr lang="en-US" sz="2400" dirty="0">
                <a:hlinkClick r:id="rId2"/>
              </a:rPr>
              <a:t>nikolay.nedyalkov@telerik.com</a:t>
            </a:r>
            <a:endParaRPr lang="en-US" sz="2400" dirty="0"/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Petar Horozov</a:t>
            </a:r>
          </a:p>
          <a:p>
            <a:pPr marL="357188" lvl="1" indent="0">
              <a:lnSpc>
                <a:spcPct val="100000"/>
              </a:lnSpc>
              <a:buNone/>
            </a:pPr>
            <a:r>
              <a:rPr lang="en-US" sz="2400" dirty="0"/>
              <a:t>Senior QA Engineer </a:t>
            </a:r>
            <a:endParaRPr lang="en-US" sz="2400" dirty="0" smtClean="0"/>
          </a:p>
          <a:p>
            <a:pPr marL="357188" lvl="1" indent="0">
              <a:lnSpc>
                <a:spcPct val="100000"/>
              </a:lnSpc>
              <a:buNone/>
            </a:pPr>
            <a:r>
              <a:rPr lang="en-US" sz="2400" dirty="0"/>
              <a:t>XAML </a:t>
            </a:r>
            <a:r>
              <a:rPr lang="en-US" sz="2400" dirty="0" smtClean="0"/>
              <a:t>Team2</a:t>
            </a:r>
          </a:p>
          <a:p>
            <a:pPr marL="357188" lvl="1" indent="0">
              <a:lnSpc>
                <a:spcPct val="100000"/>
              </a:lnSpc>
              <a:buNone/>
            </a:pPr>
            <a:r>
              <a:rPr lang="en-US" sz="2400" dirty="0"/>
              <a:t>email</a:t>
            </a:r>
            <a:r>
              <a:rPr lang="en-US" dirty="0"/>
              <a:t>: </a:t>
            </a:r>
            <a:r>
              <a:rPr lang="en-US" sz="2400" dirty="0">
                <a:hlinkClick r:id="rId3"/>
              </a:rPr>
              <a:t>petar.horozov@telerik.com</a:t>
            </a:r>
            <a:endParaRPr lang="en-US" sz="2400" dirty="0"/>
          </a:p>
          <a:p>
            <a:pPr marL="357188" lvl="1" indent="0">
              <a:lnSpc>
                <a:spcPct val="100000"/>
              </a:lnSpc>
              <a:buNone/>
            </a:pP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6544" y="921303"/>
            <a:ext cx="1602595" cy="2136794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095" y="3539906"/>
            <a:ext cx="1616044" cy="2154726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119160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</a:t>
            </a:r>
            <a:r>
              <a:rPr lang="en-US" dirty="0" smtClean="0"/>
              <a:t>Testing 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Tables </a:t>
            </a:r>
            <a:r>
              <a:rPr lang="en-US" dirty="0"/>
              <a:t>are guaranteed to </a:t>
            </a:r>
            <a:r>
              <a:rPr lang="en-US" dirty="0" smtClean="0"/>
              <a:t>contain: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</a:t>
            </a:r>
            <a:r>
              <a:rPr lang="en-US" dirty="0" smtClean="0"/>
              <a:t>ll </a:t>
            </a:r>
            <a:r>
              <a:rPr lang="en-US" dirty="0"/>
              <a:t>existing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options</a:t>
            </a:r>
            <a:r>
              <a:rPr lang="en-US" dirty="0"/>
              <a:t> for every factor at least </a:t>
            </a:r>
            <a:r>
              <a:rPr lang="en-US" dirty="0" smtClean="0"/>
              <a:t>once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</a:t>
            </a:r>
            <a:r>
              <a:rPr lang="en-US" dirty="0" smtClean="0"/>
              <a:t>very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pair</a:t>
            </a:r>
            <a:r>
              <a:rPr lang="en-US" dirty="0"/>
              <a:t> of </a:t>
            </a:r>
            <a:r>
              <a:rPr lang="en-US" dirty="0" smtClean="0"/>
              <a:t>options across </a:t>
            </a:r>
            <a:r>
              <a:rPr lang="en-US" dirty="0"/>
              <a:t>all pairs of factors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3505200"/>
            <a:ext cx="3200400" cy="3200400"/>
          </a:xfrm>
          <a:prstGeom prst="round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069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371600"/>
            <a:ext cx="7924800" cy="685800"/>
          </a:xfrm>
        </p:spPr>
        <p:txBody>
          <a:bodyPr/>
          <a:lstStyle/>
          <a:p>
            <a:r>
              <a:rPr lang="en-US" dirty="0"/>
              <a:t>All-pairs Tables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572000"/>
            <a:ext cx="2686050" cy="1704975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 descr="C:\Users\ogeorgiev\Desktop\pairwise test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446" y="2503714"/>
            <a:ext cx="4267200" cy="3301934"/>
          </a:xfrm>
          <a:prstGeom prst="roundRect">
            <a:avLst/>
          </a:prstGeom>
          <a:noFill/>
          <a:effectLst>
            <a:glow rad="101600">
              <a:schemeClr val="tx1">
                <a:alpha val="40000"/>
              </a:schemeClr>
            </a:glo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73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All-pairs </a:t>
            </a:r>
            <a:r>
              <a:rPr lang="en-US" dirty="0" smtClean="0"/>
              <a:t>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All-pairs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Tables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 smtClean="0"/>
              <a:t>A way for generating pairwise tests</a:t>
            </a:r>
          </a:p>
          <a:p>
            <a:pPr lvl="1"/>
            <a:r>
              <a:rPr lang="en-US" dirty="0" smtClean="0"/>
              <a:t>Pairs are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generated directly</a:t>
            </a:r>
            <a:r>
              <a:rPr lang="en-US" dirty="0" smtClean="0"/>
              <a:t> using an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algorithm</a:t>
            </a:r>
          </a:p>
          <a:p>
            <a:pPr lvl="2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Without resorting </a:t>
            </a:r>
            <a:r>
              <a:rPr lang="en-US" dirty="0" smtClean="0"/>
              <a:t>to an "external" device like an orthogonal array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pic>
        <p:nvPicPr>
          <p:cNvPr id="3074" name="Picture 2" descr="C:\PROJECTS\QA-Academy\LOCAL_FILES\Oleg_IMAGES_Archive\Abstract\lightning_circl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3810000"/>
            <a:ext cx="3759201" cy="2819400"/>
          </a:xfrm>
          <a:prstGeom prst="ellipse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76760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Utilities for All-pairs Tables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334000"/>
          </a:xfrm>
        </p:spPr>
        <p:txBody>
          <a:bodyPr/>
          <a:lstStyle/>
          <a:p>
            <a:r>
              <a:rPr lang="en-US" dirty="0" smtClean="0"/>
              <a:t>Free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utilities</a:t>
            </a:r>
            <a:r>
              <a:rPr lang="en-US" dirty="0" smtClean="0"/>
              <a:t> are available for automatic generation of all-pairs tables:</a:t>
            </a:r>
          </a:p>
          <a:p>
            <a:pPr lvl="1"/>
            <a:r>
              <a:rPr lang="en-US" dirty="0"/>
              <a:t>“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Allpairs</a:t>
            </a:r>
            <a:r>
              <a:rPr lang="en-US" dirty="0"/>
              <a:t>” by James </a:t>
            </a:r>
            <a:r>
              <a:rPr lang="en-US" dirty="0" smtClean="0"/>
              <a:t>Bach</a:t>
            </a:r>
          </a:p>
          <a:p>
            <a:pPr lvl="2"/>
            <a:r>
              <a:rPr lang="en-US" dirty="0" smtClean="0"/>
              <a:t>Available at </a:t>
            </a:r>
            <a:r>
              <a:rPr lang="en-US" dirty="0" smtClean="0">
                <a:hlinkClick r:id="rId2"/>
              </a:rPr>
              <a:t>http://www.satisfice.com</a:t>
            </a:r>
            <a:endParaRPr lang="en-US" dirty="0"/>
          </a:p>
          <a:p>
            <a:pPr lvl="1"/>
            <a:r>
              <a:rPr lang="en-US" dirty="0" smtClean="0"/>
              <a:t>"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AETG</a:t>
            </a:r>
            <a:r>
              <a:rPr lang="en-US" dirty="0" smtClean="0"/>
              <a:t>" from </a:t>
            </a:r>
            <a:r>
              <a:rPr lang="en-US" dirty="0"/>
              <a:t>T</a:t>
            </a:r>
            <a:r>
              <a:rPr lang="en-US" dirty="0" smtClean="0"/>
              <a:t>elcordia</a:t>
            </a:r>
          </a:p>
          <a:p>
            <a:pPr lvl="2"/>
            <a:r>
              <a:rPr lang="en-US" dirty="0" smtClean="0"/>
              <a:t> </a:t>
            </a:r>
            <a:r>
              <a:rPr lang="en-US" dirty="0"/>
              <a:t>Available at </a:t>
            </a:r>
            <a:r>
              <a:rPr lang="en-US" dirty="0">
                <a:hlinkClick r:id="rId3"/>
              </a:rPr>
              <a:t>http://aetgweb.argreenhouse.com/ </a:t>
            </a:r>
            <a:endParaRPr lang="en-US" dirty="0" smtClean="0"/>
          </a:p>
          <a:p>
            <a:pPr lvl="1"/>
            <a:r>
              <a:rPr lang="en-US" dirty="0" smtClean="0"/>
              <a:t>“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pict</a:t>
            </a:r>
            <a:r>
              <a:rPr lang="en-US" dirty="0"/>
              <a:t>” by Jacek Czerwoner at Microsoft</a:t>
            </a:r>
          </a:p>
          <a:p>
            <a:pPr lvl="1"/>
            <a:r>
              <a:rPr lang="en-US" dirty="0" smtClean="0"/>
              <a:t>“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Classification</a:t>
            </a:r>
            <a:r>
              <a:rPr lang="en-US" dirty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Tree</a:t>
            </a:r>
            <a:r>
              <a:rPr lang="en-US" dirty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Editor</a:t>
            </a:r>
            <a:r>
              <a:rPr lang="en-US" dirty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CTE</a:t>
            </a:r>
            <a:r>
              <a:rPr lang="en-US" dirty="0"/>
              <a:t>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pic>
        <p:nvPicPr>
          <p:cNvPr id="5" name="Picture 3" descr="C:\Users\ogeorgiev\Desktop\Satisfic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905000"/>
            <a:ext cx="1828800" cy="1030986"/>
          </a:xfrm>
          <a:prstGeom prst="roundRect">
            <a:avLst>
              <a:gd name="adj" fmla="val 7170"/>
            </a:avLst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585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Handling 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some cases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constraints</a:t>
            </a:r>
            <a:r>
              <a:rPr lang="en-US" dirty="0" smtClean="0"/>
              <a:t> actually exist</a:t>
            </a:r>
          </a:p>
          <a:p>
            <a:pPr lvl="1"/>
            <a:r>
              <a:rPr lang="en-US" dirty="0" smtClean="0"/>
              <a:t>Between certain choices of some of the variables</a:t>
            </a:r>
          </a:p>
          <a:p>
            <a:pPr lvl="1"/>
            <a:r>
              <a:rPr lang="en-US" dirty="0" smtClean="0"/>
              <a:t>E.g., Microsoft's IIS and Apple's MacOS are not compatible</a:t>
            </a:r>
          </a:p>
          <a:p>
            <a:r>
              <a:rPr lang="en-US" dirty="0" smtClean="0"/>
              <a:t>Tools like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rdExpert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AETG</a:t>
            </a:r>
            <a:r>
              <a:rPr lang="en-US" dirty="0" smtClean="0"/>
              <a:t> have the ability to define and follow such requirements</a:t>
            </a:r>
          </a:p>
          <a:p>
            <a:pPr lvl="1"/>
            <a:r>
              <a:rPr lang="en-US" dirty="0" smtClean="0"/>
              <a:t>Doing this by hand can be difficult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942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295400"/>
            <a:ext cx="7924800" cy="685800"/>
          </a:xfrm>
        </p:spPr>
        <p:txBody>
          <a:bodyPr/>
          <a:lstStyle/>
          <a:p>
            <a:r>
              <a:rPr lang="en-US" dirty="0" smtClean="0"/>
              <a:t>Orthogonal Arrays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29" y="4048125"/>
            <a:ext cx="2228828" cy="2276475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038600"/>
            <a:ext cx="3952875" cy="228600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1" name="Picture 5" descr="http://www.triz-journal.com/archives/1998/07/a/Image16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07305"/>
            <a:ext cx="2475757" cy="2717800"/>
          </a:xfrm>
          <a:prstGeom prst="round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59449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Orthogonal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Orthogonal </a:t>
            </a:r>
            <a:r>
              <a:rPr lang="en-US" dirty="0" smtClean="0"/>
              <a:t>Array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two-dimensional array </a:t>
            </a:r>
            <a:r>
              <a:rPr lang="en-US" dirty="0" smtClean="0"/>
              <a:t>constructed with special mathematical properties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Choosing any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two columns </a:t>
            </a:r>
            <a:r>
              <a:rPr lang="en-US" dirty="0" smtClean="0"/>
              <a:t>in the array provides every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pair combination </a:t>
            </a:r>
            <a:r>
              <a:rPr lang="en-US" dirty="0" smtClean="0"/>
              <a:t>of each number in the array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pic>
        <p:nvPicPr>
          <p:cNvPr id="13314" name="Picture 2" descr="C:\Users\ogeorgiev\Desktop\orthogonal arra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4174450"/>
            <a:ext cx="3217862" cy="2385099"/>
          </a:xfrm>
          <a:prstGeom prst="round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409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Orthogonal Array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Orthogonal Array </a:t>
            </a:r>
            <a:r>
              <a:rPr lang="en-US" dirty="0" smtClean="0"/>
              <a:t>Testing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Significantly reduces the number of all combinations of variables to test all pair combinations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pic>
        <p:nvPicPr>
          <p:cNvPr id="16386" name="Picture 2" descr="C:\Users\ogeorgiev\Desktop\arra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3352800"/>
            <a:ext cx="3581400" cy="1956667"/>
          </a:xfrm>
          <a:prstGeom prst="round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440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Resources on Orthogonal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86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There are plenty of orthogonal arrays available on the Internet and in various textbooks</a:t>
            </a:r>
          </a:p>
          <a:p>
            <a:pPr lvl="1">
              <a:lnSpc>
                <a:spcPct val="100000"/>
              </a:lnSpc>
            </a:pPr>
            <a:r>
              <a:rPr lang="en-US" u="sng" dirty="0" smtClean="0">
                <a:solidFill>
                  <a:schemeClr val="tx2">
                    <a:lumMod val="50000"/>
                  </a:schemeClr>
                </a:solidFill>
                <a:hlinkClick r:id="rId2"/>
              </a:rPr>
              <a:t>http</a:t>
            </a:r>
            <a:r>
              <a:rPr lang="en-US" u="sng" dirty="0">
                <a:solidFill>
                  <a:schemeClr val="tx2">
                    <a:lumMod val="50000"/>
                  </a:schemeClr>
                </a:solidFill>
                <a:hlinkClick r:id="rId2"/>
              </a:rPr>
              <a:t>://</a:t>
            </a:r>
            <a:r>
              <a:rPr lang="en-US" u="sng" dirty="0" smtClean="0">
                <a:solidFill>
                  <a:schemeClr val="tx2">
                    <a:lumMod val="50000"/>
                  </a:schemeClr>
                </a:solidFill>
                <a:hlinkClick r:id="rId2"/>
              </a:rPr>
              <a:t>neilsloane.com/oadir/</a:t>
            </a:r>
            <a:endParaRPr lang="en-US" u="sng" dirty="0" smtClean="0">
              <a:solidFill>
                <a:schemeClr val="tx2">
                  <a:lumMod val="5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u="sng" dirty="0" smtClean="0">
                <a:solidFill>
                  <a:schemeClr val="tx2">
                    <a:lumMod val="50000"/>
                  </a:schemeClr>
                </a:solidFill>
              </a:rPr>
              <a:t>http</a:t>
            </a:r>
            <a:r>
              <a:rPr lang="en-US" u="sng" dirty="0">
                <a:solidFill>
                  <a:schemeClr val="tx2">
                    <a:lumMod val="50000"/>
                  </a:schemeClr>
                </a:solidFill>
              </a:rPr>
              <a:t>://www.freequality.org/documents/tools/Tagarray_files/tamatrix.htm</a:t>
            </a:r>
            <a:endParaRPr lang="en-US" u="sng" dirty="0" smtClean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 smtClean="0"/>
              <a:t>Tools can also be used for </a:t>
            </a:r>
            <a:br>
              <a:rPr lang="en-US" dirty="0" smtClean="0"/>
            </a:br>
            <a:r>
              <a:rPr lang="en-US" dirty="0" smtClean="0"/>
              <a:t>building all pairs tables</a:t>
            </a:r>
          </a:p>
          <a:p>
            <a:pPr lvl="1">
              <a:lnSpc>
                <a:spcPct val="100000"/>
              </a:lnSpc>
            </a:pPr>
            <a:r>
              <a:rPr lang="en-US" u="sng" dirty="0" smtClean="0">
                <a:solidFill>
                  <a:schemeClr val="tx2">
                    <a:lumMod val="50000"/>
                  </a:schemeClr>
                </a:solidFill>
              </a:rPr>
              <a:t>http</a:t>
            </a:r>
            <a:r>
              <a:rPr lang="en-US" u="sng" dirty="0">
                <a:solidFill>
                  <a:schemeClr val="tx2">
                    <a:lumMod val="50000"/>
                  </a:schemeClr>
                </a:solidFill>
              </a:rPr>
              <a:t>://blogs.msdn.com/b/nagasatish/archive/2006/11/30/pairwise-testing-pict-tool.aspx</a:t>
            </a:r>
            <a:endParaRPr lang="en-US" u="sng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880" y="2974065"/>
            <a:ext cx="3474720" cy="2360690"/>
          </a:xfrm>
          <a:prstGeom prst="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559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Orthogonal Arrays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762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This is the simplest possible orthogonal array: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graphicFrame>
        <p:nvGraphicFramePr>
          <p:cNvPr id="5" name="Group 134"/>
          <p:cNvGraphicFramePr>
            <a:graphicFrameLocks/>
          </p:cNvGraphicFramePr>
          <p:nvPr>
            <p:extLst/>
          </p:nvPr>
        </p:nvGraphicFramePr>
        <p:xfrm>
          <a:off x="1638300" y="2514600"/>
          <a:ext cx="5867400" cy="2980944"/>
        </p:xfrm>
        <a:graphic>
          <a:graphicData uri="http://schemas.openxmlformats.org/drawingml/2006/table">
            <a:tbl>
              <a:tblPr/>
              <a:tblGrid>
                <a:gridCol w="1143000"/>
                <a:gridCol w="2286000"/>
                <a:gridCol w="2438400"/>
              </a:tblGrid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Factors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Tests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507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0600"/>
            <a:ext cx="8686800" cy="5638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What Is </a:t>
            </a:r>
            <a:r>
              <a:rPr lang="en-US" dirty="0"/>
              <a:t>P</a:t>
            </a:r>
            <a:r>
              <a:rPr lang="en-US" dirty="0" smtClean="0"/>
              <a:t>airwise Testing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Fault Modes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Models of </a:t>
            </a:r>
            <a:r>
              <a:rPr lang="en-US" dirty="0"/>
              <a:t>P</a:t>
            </a:r>
            <a:r>
              <a:rPr lang="en-US" dirty="0" smtClean="0"/>
              <a:t>airwise Testing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All-pairs Tables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Orthogonal Arrays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Orthogonal Arrays vs. </a:t>
            </a:r>
            <a:r>
              <a:rPr lang="en-US" dirty="0" smtClean="0"/>
              <a:t>All-pairs Tables</a:t>
            </a:r>
          </a:p>
          <a:p>
            <a:pPr>
              <a:lnSpc>
                <a:spcPct val="100000"/>
              </a:lnSpc>
            </a:pPr>
            <a:r>
              <a:rPr lang="en-US" dirty="0"/>
              <a:t>Generation of Pairwise Test </a:t>
            </a:r>
            <a:r>
              <a:rPr lang="en-US" dirty="0" smtClean="0"/>
              <a:t>Tables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1026" name="Picture 2" descr="C:\Users\ogeorgiev\Desktop\intr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219200"/>
            <a:ext cx="3442426" cy="1948543"/>
          </a:xfrm>
          <a:prstGeom prst="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980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Orthogonal Arrays </a:t>
            </a:r>
            <a:r>
              <a:rPr lang="en-US" dirty="0" smtClean="0"/>
              <a:t>Example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This is a larger orthogonal array example: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graphicFrame>
        <p:nvGraphicFramePr>
          <p:cNvPr id="5" name="Group 134"/>
          <p:cNvGraphicFramePr>
            <a:graphicFrameLocks/>
          </p:cNvGraphicFramePr>
          <p:nvPr>
            <p:extLst/>
          </p:nvPr>
        </p:nvGraphicFramePr>
        <p:xfrm>
          <a:off x="933451" y="2057400"/>
          <a:ext cx="7277099" cy="2980944"/>
        </p:xfrm>
        <a:graphic>
          <a:graphicData uri="http://schemas.openxmlformats.org/drawingml/2006/table">
            <a:tbl>
              <a:tblPr/>
              <a:tblGrid>
                <a:gridCol w="1330004"/>
                <a:gridCol w="1898009"/>
                <a:gridCol w="2024543"/>
                <a:gridCol w="2024543"/>
              </a:tblGrid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Factors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Tests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1143000" y="5410200"/>
            <a:ext cx="5562600" cy="953453"/>
          </a:xfrm>
          <a:prstGeom prst="wedgeRoundRectCallout">
            <a:avLst>
              <a:gd name="adj1" fmla="val -37690"/>
              <a:gd name="adj2" fmla="val -94865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Why there are </a:t>
            </a:r>
            <a:r>
              <a:rPr lang="en-US" sz="2800" b="1" dirty="0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more factors</a:t>
            </a: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, but still </a:t>
            </a:r>
            <a:r>
              <a:rPr lang="en-US" sz="2800" b="1" dirty="0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only four rows </a:t>
            </a: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(tests)</a:t>
            </a:r>
            <a:endParaRPr lang="bg-BG" sz="2800" b="1" dirty="0" smtClean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30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142999"/>
            <a:ext cx="7924800" cy="1371601"/>
          </a:xfrm>
        </p:spPr>
        <p:txBody>
          <a:bodyPr/>
          <a:lstStyle/>
          <a:p>
            <a:r>
              <a:rPr lang="en-US" dirty="0" smtClean="0"/>
              <a:t>Selecting an Orthogonal Array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555080"/>
            <a:ext cx="7924800" cy="569120"/>
          </a:xfrm>
        </p:spPr>
        <p:txBody>
          <a:bodyPr/>
          <a:lstStyle/>
          <a:p>
            <a:r>
              <a:rPr lang="en-US" dirty="0" smtClean="0"/>
              <a:t>Setting the Appropriate Parameters</a:t>
            </a:r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200400"/>
            <a:ext cx="4267200" cy="3200400"/>
          </a:xfrm>
          <a:prstGeom prst="roundRect">
            <a:avLst>
              <a:gd name="adj" fmla="val 23334"/>
            </a:avLst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640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04800"/>
            <a:ext cx="7086600" cy="914400"/>
          </a:xfrm>
        </p:spPr>
        <p:txBody>
          <a:bodyPr/>
          <a:lstStyle/>
          <a:p>
            <a:r>
              <a:rPr lang="en-US" dirty="0" smtClean="0"/>
              <a:t>Rules for Selecting </a:t>
            </a:r>
            <a:br>
              <a:rPr lang="en-US" dirty="0" smtClean="0"/>
            </a:br>
            <a:r>
              <a:rPr lang="en-US" dirty="0" smtClean="0"/>
              <a:t>Orthogonal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8686800" cy="5334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There are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three rules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for selecting </a:t>
            </a:r>
            <a:r>
              <a:rPr lang="en-US" dirty="0"/>
              <a:t>an orthogonal array</a:t>
            </a:r>
            <a:r>
              <a:rPr lang="en-US" dirty="0" smtClean="0"/>
              <a:t>:</a:t>
            </a:r>
          </a:p>
          <a:p>
            <a:pPr marL="682625" lvl="1" indent="-325438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There </a:t>
            </a:r>
            <a:r>
              <a:rPr lang="en-US" dirty="0"/>
              <a:t>must be at least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 many columns as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factors</a:t>
            </a:r>
          </a:p>
          <a:p>
            <a:pPr marL="914400" lvl="2" indent="-266700">
              <a:lnSpc>
                <a:spcPct val="100000"/>
              </a:lnSpc>
            </a:pPr>
            <a:r>
              <a:rPr lang="en-US" dirty="0"/>
              <a:t>If there are too many columns, the extra columns can be </a:t>
            </a:r>
            <a:r>
              <a:rPr lang="en-US" dirty="0" smtClean="0"/>
              <a:t>dropped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4495800"/>
            <a:ext cx="2079578" cy="20193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520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52400"/>
            <a:ext cx="7086600" cy="914400"/>
          </a:xfrm>
        </p:spPr>
        <p:txBody>
          <a:bodyPr/>
          <a:lstStyle/>
          <a:p>
            <a:r>
              <a:rPr lang="en-US" dirty="0" smtClean="0"/>
              <a:t>Rules for Selecting </a:t>
            </a:r>
            <a:br>
              <a:rPr lang="en-US" dirty="0" smtClean="0"/>
            </a:br>
            <a:r>
              <a:rPr lang="en-US" dirty="0" smtClean="0"/>
              <a:t>Orthogonal Arrays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86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There are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three rules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selecting </a:t>
            </a:r>
            <a:r>
              <a:rPr lang="en-US" dirty="0"/>
              <a:t>an orthogonal array</a:t>
            </a:r>
            <a:r>
              <a:rPr lang="en-US" dirty="0" smtClean="0"/>
              <a:t>:</a:t>
            </a:r>
          </a:p>
          <a:p>
            <a:pPr marL="682625" lvl="1" indent="-327025">
              <a:lnSpc>
                <a:spcPct val="100000"/>
              </a:lnSpc>
              <a:buFont typeface="+mj-lt"/>
              <a:buAutoNum type="arabicPeriod" startAt="2"/>
            </a:pPr>
            <a:r>
              <a:rPr lang="en-US" dirty="0" smtClean="0"/>
              <a:t>There </a:t>
            </a:r>
            <a:r>
              <a:rPr lang="en-US" dirty="0"/>
              <a:t>must be at least enough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numbers in the columns</a:t>
            </a:r>
            <a:r>
              <a:rPr lang="en-US" dirty="0"/>
              <a:t> to hold the options for each factor</a:t>
            </a:r>
          </a:p>
          <a:p>
            <a:pPr marL="914400" lvl="2" indent="-266700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Spare numbers </a:t>
            </a:r>
            <a:r>
              <a:rPr lang="en-US" dirty="0"/>
              <a:t>that don't map to any option can be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replaced</a:t>
            </a:r>
            <a:r>
              <a:rPr lang="en-US" dirty="0"/>
              <a:t> by any valid option for </a:t>
            </a:r>
            <a:r>
              <a:rPr lang="en-US" dirty="0" smtClean="0"/>
              <a:t>that factor</a:t>
            </a:r>
          </a:p>
          <a:p>
            <a:pPr marL="914400" lvl="2" indent="-266700">
              <a:lnSpc>
                <a:spcPct val="100000"/>
              </a:lnSpc>
            </a:pPr>
            <a:r>
              <a:rPr lang="en-US" dirty="0" smtClean="0"/>
              <a:t>This is referred </a:t>
            </a:r>
            <a:r>
              <a:rPr lang="en-US" dirty="0"/>
              <a:t>to as "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tester's choice</a:t>
            </a:r>
            <a:r>
              <a:rPr lang="en-US" dirty="0"/>
              <a:t>" and usually shown with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tilde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(~)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04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52400"/>
            <a:ext cx="7086600" cy="914400"/>
          </a:xfrm>
        </p:spPr>
        <p:txBody>
          <a:bodyPr/>
          <a:lstStyle/>
          <a:p>
            <a:r>
              <a:rPr lang="en-US" dirty="0" smtClean="0"/>
              <a:t>Rules for Selecting </a:t>
            </a:r>
            <a:br>
              <a:rPr lang="en-US" dirty="0" smtClean="0"/>
            </a:br>
            <a:r>
              <a:rPr lang="en-US" dirty="0" smtClean="0"/>
              <a:t>Orthogonal Arrays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86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There are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three rules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selecting </a:t>
            </a:r>
            <a:r>
              <a:rPr lang="en-US" dirty="0"/>
              <a:t>an orthogonal array</a:t>
            </a:r>
            <a:r>
              <a:rPr lang="en-US" dirty="0" smtClean="0"/>
              <a:t>:</a:t>
            </a:r>
          </a:p>
          <a:p>
            <a:pPr marL="682625" lvl="1" indent="-327025">
              <a:lnSpc>
                <a:spcPct val="100000"/>
              </a:lnSpc>
              <a:buFont typeface="+mj-lt"/>
              <a:buAutoNum type="arabicPeriod" startAt="3"/>
            </a:pPr>
            <a:r>
              <a:rPr lang="en-US" dirty="0"/>
              <a:t>There </a:t>
            </a:r>
            <a:r>
              <a:rPr lang="en-US" dirty="0" smtClean="0"/>
              <a:t>must </a:t>
            </a:r>
            <a:r>
              <a:rPr lang="en-US" dirty="0"/>
              <a:t>be at least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 many rows as the product of the two largest numbers of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options</a:t>
            </a:r>
          </a:p>
          <a:p>
            <a:pPr marL="914400" lvl="2" indent="-266700">
              <a:lnSpc>
                <a:spcPct val="100000"/>
              </a:lnSpc>
            </a:pPr>
            <a:r>
              <a:rPr lang="en-US" dirty="0" smtClean="0"/>
              <a:t>E.g., if the factors with most options have 4 and 3 options then we need at least 4 * 3 = 12 rows</a:t>
            </a:r>
          </a:p>
          <a:p>
            <a:pPr marL="914400" lvl="2" indent="-266700">
              <a:lnSpc>
                <a:spcPct val="100000"/>
              </a:lnSpc>
            </a:pPr>
            <a:r>
              <a:rPr lang="en-US" dirty="0"/>
              <a:t>If there are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too many rows</a:t>
            </a:r>
            <a:r>
              <a:rPr lang="en-US" dirty="0"/>
              <a:t>, </a:t>
            </a:r>
            <a:r>
              <a:rPr lang="en-US" dirty="0" smtClean="0"/>
              <a:t>combining them is possible, but must be done carefully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71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219200"/>
            <a:ext cx="7924800" cy="685800"/>
          </a:xfrm>
        </p:spPr>
        <p:txBody>
          <a:bodyPr/>
          <a:lstStyle/>
          <a:p>
            <a:r>
              <a:rPr lang="en-US" dirty="0" smtClean="0"/>
              <a:t>Filling an </a:t>
            </a:r>
            <a:r>
              <a:rPr lang="en-US" dirty="0"/>
              <a:t>Orthogonal Array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133600"/>
            <a:ext cx="7924800" cy="914400"/>
          </a:xfrm>
        </p:spPr>
        <p:txBody>
          <a:bodyPr/>
          <a:lstStyle/>
          <a:p>
            <a:r>
              <a:rPr lang="en-US" dirty="0" smtClean="0"/>
              <a:t>Mapping a Testing Problem into </a:t>
            </a:r>
            <a:r>
              <a:rPr lang="en-US" dirty="0"/>
              <a:t>an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Orthogonal </a:t>
            </a:r>
            <a:r>
              <a:rPr lang="en-US" dirty="0"/>
              <a:t>Array</a:t>
            </a:r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169" y="3860185"/>
            <a:ext cx="3004631" cy="1997161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449" y="3860186"/>
            <a:ext cx="3033662" cy="1997161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443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Filling an Orthogonal Array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After </a:t>
            </a:r>
            <a:r>
              <a:rPr lang="en-US" dirty="0" smtClean="0"/>
              <a:t>selecting an </a:t>
            </a:r>
            <a:r>
              <a:rPr lang="en-US" dirty="0"/>
              <a:t>orthogonal </a:t>
            </a:r>
            <a:r>
              <a:rPr lang="en-US" dirty="0" smtClean="0"/>
              <a:t>array the testing problem have to be mapped into it </a:t>
            </a:r>
            <a:r>
              <a:rPr lang="en-US" dirty="0"/>
              <a:t>following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six-step process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This process </a:t>
            </a:r>
            <a:r>
              <a:rPr lang="en-US" dirty="0"/>
              <a:t>is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entirely mechanical </a:t>
            </a:r>
            <a:r>
              <a:rPr lang="en-US" dirty="0"/>
              <a:t>and very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easy to do </a:t>
            </a:r>
            <a:r>
              <a:rPr lang="en-US" dirty="0"/>
              <a:t>in Excel or </a:t>
            </a:r>
            <a:r>
              <a:rPr lang="en-US" dirty="0" smtClean="0"/>
              <a:t>Word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pic>
        <p:nvPicPr>
          <p:cNvPr id="5" name="Picture 3" descr="C:\PROJECTS\QA-Academy\LOCAL_FILES\Oleg_IMAGES_Archive\Not used\christian-clock-work-435x23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038600"/>
            <a:ext cx="4143375" cy="2238375"/>
          </a:xfrm>
          <a:prstGeom prst="roundRect">
            <a:avLst/>
          </a:prstGeom>
          <a:noFill/>
          <a:effectLst>
            <a:glow rad="101600">
              <a:schemeClr val="tx1">
                <a:alpha val="40000"/>
              </a:schemeClr>
            </a:glo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6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6-step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lvl="1" indent="-347663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100000"/>
              <a:buFont typeface="+mj-lt"/>
              <a:buAutoNum type="arabicPeriod"/>
              <a:tabLst>
                <a:tab pos="282575" algn="l"/>
              </a:tabLst>
            </a:pP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Download a template </a:t>
            </a:r>
            <a:r>
              <a:rPr lang="en-US" sz="3200" dirty="0" smtClean="0"/>
              <a:t>according to your selection (usually a text file) and import it </a:t>
            </a:r>
            <a:r>
              <a:rPr lang="en-US" sz="3200" dirty="0"/>
              <a:t>into Excel or Word </a:t>
            </a:r>
            <a:endParaRPr lang="en-US" sz="3200" dirty="0" smtClean="0"/>
          </a:p>
          <a:p>
            <a:pPr marL="347663" lvl="1" indent="-347663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100000"/>
              <a:buFont typeface="+mj-lt"/>
              <a:buAutoNum type="arabicPeriod"/>
              <a:tabLst>
                <a:tab pos="282575" algn="l"/>
              </a:tabLst>
            </a:pP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Drop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any extra columns </a:t>
            </a:r>
            <a:r>
              <a:rPr lang="en-US" sz="3200" dirty="0"/>
              <a:t>that you might </a:t>
            </a:r>
            <a:r>
              <a:rPr lang="en-US" sz="3200" dirty="0" smtClean="0"/>
              <a:t>have</a:t>
            </a:r>
          </a:p>
          <a:p>
            <a:pPr marL="347663" lvl="1" indent="-347663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100000"/>
              <a:buFont typeface="+mj-lt"/>
              <a:buAutoNum type="arabicPeriod"/>
              <a:tabLst>
                <a:tab pos="282575" algn="l"/>
              </a:tabLst>
            </a:pP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Map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factors </a:t>
            </a:r>
            <a:r>
              <a:rPr lang="en-US" sz="3200" dirty="0"/>
              <a:t>to the columns by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adding column </a:t>
            </a: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headings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pic>
        <p:nvPicPr>
          <p:cNvPr id="5" name="Picture 2" descr="C:\PROJECTS\QA-Academy\LOCAL_FILES\Oleg_IMAGES_Archive\Not used\Acceptance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4324350"/>
            <a:ext cx="2971800" cy="2228850"/>
          </a:xfrm>
          <a:prstGeom prst="roundRect">
            <a:avLst>
              <a:gd name="adj" fmla="val 19775"/>
            </a:avLst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547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6-step Process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lvl="1" indent="-347663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100000"/>
              <a:buFont typeface="+mj-lt"/>
              <a:buAutoNum type="arabicPeriod" startAt="4"/>
              <a:tabLst>
                <a:tab pos="282575" algn="l"/>
              </a:tabLst>
            </a:pP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Select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one column at a time </a:t>
            </a:r>
            <a:r>
              <a:rPr lang="en-US" sz="3200" dirty="0"/>
              <a:t>and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map the options </a:t>
            </a:r>
            <a:r>
              <a:rPr lang="en-US" sz="3200" dirty="0"/>
              <a:t>for that factor onto </a:t>
            </a:r>
            <a:r>
              <a:rPr lang="en-US" sz="3200" dirty="0" smtClean="0"/>
              <a:t>the numbers</a:t>
            </a:r>
          </a:p>
          <a:p>
            <a:pPr lvl="1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eplace the numbers </a:t>
            </a:r>
            <a:r>
              <a:rPr lang="en-US" dirty="0" smtClean="0"/>
              <a:t>(0, 1, etc.)</a:t>
            </a:r>
            <a:r>
              <a:rPr lang="en-US" dirty="0"/>
              <a:t> with the </a:t>
            </a:r>
            <a:r>
              <a:rPr lang="en-US" dirty="0" smtClean="0"/>
              <a:t>respective option </a:t>
            </a:r>
            <a:r>
              <a:rPr lang="en-US" dirty="0"/>
              <a:t>for that factor</a:t>
            </a:r>
            <a:endParaRPr lang="en-US" dirty="0" smtClean="0"/>
          </a:p>
          <a:p>
            <a:pPr lvl="1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/>
              <a:t>Using Word's or Excel's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search and replace </a:t>
            </a:r>
            <a:r>
              <a:rPr lang="en-US" dirty="0"/>
              <a:t>options makes this </a:t>
            </a:r>
            <a:r>
              <a:rPr lang="en-US" dirty="0" smtClean="0"/>
              <a:t>easy</a:t>
            </a:r>
          </a:p>
          <a:p>
            <a:pPr lvl="1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/>
              <a:t>If you </a:t>
            </a:r>
            <a:r>
              <a:rPr lang="en-US" dirty="0" smtClean="0"/>
              <a:t>finish this </a:t>
            </a:r>
            <a:r>
              <a:rPr lang="en-US" dirty="0"/>
              <a:t>process and there are still numbers in the column, replace those numbers with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tildes </a:t>
            </a:r>
            <a:r>
              <a:rPr lang="en-US" dirty="0"/>
              <a:t>to indicate "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tester's choice</a:t>
            </a:r>
            <a:r>
              <a:rPr lang="en-US" dirty="0" smtClean="0"/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67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6-step Process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lvl="1" indent="-347663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100000"/>
              <a:buFont typeface="+mj-lt"/>
              <a:buAutoNum type="arabicPeriod" startAt="5"/>
              <a:tabLst>
                <a:tab pos="282575" algn="l"/>
              </a:tabLst>
            </a:pP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Drop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any extra rows </a:t>
            </a:r>
            <a:r>
              <a:rPr lang="en-US" sz="3200" dirty="0"/>
              <a:t>with no interesting single options or pairs of </a:t>
            </a:r>
            <a:r>
              <a:rPr lang="en-US" sz="3200" dirty="0" smtClean="0"/>
              <a:t>options</a:t>
            </a:r>
          </a:p>
          <a:p>
            <a:pPr lvl="1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/>
              <a:t>I.e. any row that consists of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all tildes </a:t>
            </a:r>
            <a:r>
              <a:rPr lang="en-US" dirty="0"/>
              <a:t>can be </a:t>
            </a:r>
            <a:r>
              <a:rPr lang="en-US" dirty="0" smtClean="0"/>
              <a:t>deleted</a:t>
            </a:r>
          </a:p>
          <a:p>
            <a:pPr lvl="1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 smtClean="0"/>
              <a:t>Merging pairs of rows:</a:t>
            </a:r>
          </a:p>
          <a:p>
            <a:pPr lvl="2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/>
              <a:t>W</a:t>
            </a:r>
            <a:r>
              <a:rPr lang="en-US" dirty="0" smtClean="0"/>
              <a:t>here </a:t>
            </a:r>
            <a:r>
              <a:rPr lang="en-US" dirty="0"/>
              <a:t>one row has tildes and another row has options and </a:t>
            </a:r>
            <a:r>
              <a:rPr lang="en-US" dirty="0" smtClean="0"/>
              <a:t>vice versa </a:t>
            </a:r>
          </a:p>
          <a:p>
            <a:pPr lvl="2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/>
              <a:t>W</a:t>
            </a:r>
            <a:r>
              <a:rPr lang="en-US" dirty="0" smtClean="0"/>
              <a:t>here </a:t>
            </a:r>
            <a:r>
              <a:rPr lang="en-US" dirty="0"/>
              <a:t>any option specified in each row is the </a:t>
            </a:r>
            <a:r>
              <a:rPr lang="en-US" dirty="0" smtClean="0"/>
              <a:t>same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pic>
        <p:nvPicPr>
          <p:cNvPr id="24580" name="Picture 4" descr="http://revintcan.files.wordpress.com/2011/04/12427963471512142282merge_sign-svg-hi.png?w=204&amp;h=20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5410200"/>
            <a:ext cx="1171575" cy="1171576"/>
          </a:xfrm>
          <a:prstGeom prst="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0047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219200"/>
            <a:ext cx="7924800" cy="685800"/>
          </a:xfrm>
        </p:spPr>
        <p:txBody>
          <a:bodyPr/>
          <a:lstStyle/>
          <a:p>
            <a:r>
              <a:rPr lang="en-US" dirty="0" smtClean="0"/>
              <a:t>What Is Pairwise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133600"/>
            <a:ext cx="7924800" cy="569120"/>
          </a:xfrm>
        </p:spPr>
        <p:txBody>
          <a:bodyPr/>
          <a:lstStyle/>
          <a:p>
            <a:r>
              <a:rPr lang="en-US" dirty="0" smtClean="0"/>
              <a:t>Main Concepts</a:t>
            </a:r>
            <a:endParaRPr lang="en-US" dirty="0"/>
          </a:p>
        </p:txBody>
      </p:sp>
      <p:pic>
        <p:nvPicPr>
          <p:cNvPr id="1026" name="Picture 2" descr="http://4.bp.blogspot.com/_q-jSlBhtQGU/TBF65pvOTxI/AAAAAAAAAFg/tN8cWC7hSbs/s1600/pairwise_02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2971800"/>
            <a:ext cx="4419600" cy="3314700"/>
          </a:xfrm>
          <a:prstGeom prst="round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40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6-step Process 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lvl="1" indent="-347663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100000"/>
              <a:buFont typeface="+mj-lt"/>
              <a:buAutoNum type="arabicPeriod" startAt="6"/>
              <a:tabLst>
                <a:tab pos="282575" algn="l"/>
              </a:tabLst>
            </a:pPr>
            <a:r>
              <a:rPr lang="en-US" sz="3200" dirty="0" smtClean="0"/>
              <a:t>For </a:t>
            </a:r>
            <a:r>
              <a:rPr lang="en-US" sz="3200" dirty="0"/>
              <a:t>any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spare </a:t>
            </a: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cells </a:t>
            </a:r>
            <a:r>
              <a:rPr lang="en-US" sz="3200" dirty="0" smtClean="0"/>
              <a:t>(still having tildes) you </a:t>
            </a:r>
            <a:r>
              <a:rPr lang="en-US" sz="3200" dirty="0"/>
              <a:t>can 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specify </a:t>
            </a: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arbitrary options </a:t>
            </a:r>
          </a:p>
          <a:p>
            <a:pPr lvl="1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 smtClean="0"/>
              <a:t>Options that </a:t>
            </a:r>
            <a:r>
              <a:rPr lang="en-US" dirty="0"/>
              <a:t>will make for </a:t>
            </a:r>
            <a:r>
              <a:rPr lang="en-US" dirty="0" smtClean="0"/>
              <a:t>tests</a:t>
            </a:r>
            <a:r>
              <a:rPr lang="en-US" dirty="0"/>
              <a:t> </a:t>
            </a:r>
            <a:r>
              <a:rPr lang="en-US" dirty="0" smtClean="0"/>
              <a:t>easier</a:t>
            </a:r>
            <a:endParaRPr lang="en-US" dirty="0"/>
          </a:p>
          <a:p>
            <a:pPr lvl="1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/>
              <a:t>Options that </a:t>
            </a:r>
            <a:r>
              <a:rPr lang="en-US" dirty="0" smtClean="0"/>
              <a:t>cover </a:t>
            </a:r>
            <a:r>
              <a:rPr lang="en-US" dirty="0"/>
              <a:t>popular </a:t>
            </a:r>
            <a:r>
              <a:rPr lang="en-US" dirty="0" smtClean="0"/>
              <a:t>configurations</a:t>
            </a:r>
            <a:endParaRPr lang="en-US" dirty="0"/>
          </a:p>
          <a:p>
            <a:pPr lvl="1">
              <a:lnSpc>
                <a:spcPct val="100000"/>
              </a:lnSpc>
              <a:buSzPct val="100000"/>
              <a:tabLst>
                <a:tab pos="282575" algn="l"/>
              </a:tabLst>
            </a:pPr>
            <a:r>
              <a:rPr lang="en-US" dirty="0" smtClean="0"/>
              <a:t>Any options you like</a:t>
            </a:r>
          </a:p>
          <a:p>
            <a:pPr>
              <a:lnSpc>
                <a:spcPct val="100000"/>
              </a:lnSpc>
              <a:buSzPct val="100000"/>
            </a:pPr>
            <a:r>
              <a:rPr lang="en-US" dirty="0" smtClean="0"/>
              <a:t> This step can be performed </a:t>
            </a:r>
            <a:r>
              <a:rPr lang="en-US" dirty="0"/>
              <a:t>during </a:t>
            </a:r>
            <a:r>
              <a:rPr lang="en-US" dirty="0" smtClean="0"/>
              <a:t>test </a:t>
            </a:r>
            <a:r>
              <a:rPr lang="en-US" dirty="0"/>
              <a:t>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4953000"/>
            <a:ext cx="1828800" cy="1521927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771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5400" y="2628899"/>
            <a:ext cx="3886200" cy="220980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Filling an Orthogonal Array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048" y="914400"/>
            <a:ext cx="3505200" cy="569120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050" name="Picture 2" descr="C:\Users\ogeorgiev\Desktop\filling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52600"/>
            <a:ext cx="3891297" cy="4267200"/>
          </a:xfrm>
          <a:prstGeom prst="roundRect">
            <a:avLst>
              <a:gd name="adj" fmla="val 5850"/>
            </a:avLst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845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219200"/>
            <a:ext cx="7924800" cy="1524001"/>
          </a:xfrm>
        </p:spPr>
        <p:txBody>
          <a:bodyPr/>
          <a:lstStyle/>
          <a:p>
            <a:r>
              <a:rPr lang="en-US" dirty="0" smtClean="0"/>
              <a:t>Generation of Pairwise Test Tables</a:t>
            </a:r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408" y="3048000"/>
            <a:ext cx="4553185" cy="304800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714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Before </a:t>
            </a:r>
            <a:r>
              <a:rPr lang="en-US" dirty="0" smtClean="0"/>
              <a:t>implementing </a:t>
            </a:r>
            <a:r>
              <a:rPr lang="en-US" dirty="0"/>
              <a:t>all-pairs testing, </a:t>
            </a:r>
            <a:r>
              <a:rPr lang="en-US" dirty="0" smtClean="0"/>
              <a:t>we need </a:t>
            </a:r>
            <a:r>
              <a:rPr lang="en-US" dirty="0"/>
              <a:t>to identify the </a:t>
            </a:r>
            <a:r>
              <a:rPr lang="en-US" dirty="0" smtClean="0"/>
              <a:t>variables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E.g., a sign-on component of a sales application might have the following variables: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pic>
        <p:nvPicPr>
          <p:cNvPr id="1026" name="Picture 2" descr="C:\Users\ogeorgiev\Desktop\Captu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352800"/>
            <a:ext cx="5943600" cy="2063548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1447800" y="5474405"/>
            <a:ext cx="6477000" cy="953453"/>
          </a:xfrm>
          <a:prstGeom prst="wedgeRoundRectCallout">
            <a:avLst>
              <a:gd name="adj1" fmla="val -33846"/>
              <a:gd name="adj2" fmla="val -75011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rgbClr val="46A6BD">
                  <a:lumMod val="40000"/>
                  <a:lumOff val="60000"/>
                </a:srgbClr>
              </a:buClr>
              <a:buSzPct val="70000"/>
            </a:pP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An exhaustive testing would have </a:t>
            </a:r>
            <a:r>
              <a:rPr lang="en-US" sz="2800" b="1" dirty="0">
                <a:solidFill>
                  <a:srgbClr val="46A6BD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48 combinations</a:t>
            </a:r>
            <a:r>
              <a:rPr lang="en-US" sz="28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 </a:t>
            </a: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 </a:t>
            </a:r>
            <a:r>
              <a:rPr lang="en-US" sz="28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(3 x 4 x 2 x 2)</a:t>
            </a:r>
          </a:p>
        </p:txBody>
      </p:sp>
    </p:spTree>
    <p:extLst>
      <p:ext uri="{BB962C8B-B14F-4D97-AF65-F5344CB8AC3E}">
        <p14:creationId xmlns:p14="http://schemas.microsoft.com/office/powerpoint/2010/main" val="132108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the </a:t>
            </a:r>
            <a:r>
              <a:rPr lang="en-US" dirty="0" smtClean="0"/>
              <a:t>First Pair </a:t>
            </a:r>
            <a:r>
              <a:rPr lang="en-US" dirty="0"/>
              <a:t>of V</a:t>
            </a:r>
            <a:r>
              <a:rPr lang="en-US" dirty="0" smtClean="0"/>
              <a:t>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After identifying the variables, </a:t>
            </a:r>
            <a:r>
              <a:rPr lang="en-US" dirty="0" smtClean="0"/>
              <a:t>a </a:t>
            </a:r>
            <a:r>
              <a:rPr lang="en-US" dirty="0"/>
              <a:t>spreadsheet </a:t>
            </a:r>
            <a:r>
              <a:rPr lang="en-US" dirty="0" smtClean="0"/>
              <a:t>can </a:t>
            </a:r>
            <a:r>
              <a:rPr lang="en-US" dirty="0"/>
              <a:t> </a:t>
            </a:r>
            <a:r>
              <a:rPr lang="en-US" dirty="0" smtClean="0"/>
              <a:t>be used to </a:t>
            </a:r>
            <a:r>
              <a:rPr lang="en-US" dirty="0"/>
              <a:t>combine the values from a pair of </a:t>
            </a:r>
            <a:r>
              <a:rPr lang="en-US" dirty="0" smtClean="0"/>
              <a:t>variables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V</a:t>
            </a:r>
            <a:r>
              <a:rPr lang="en-US" dirty="0" smtClean="0"/>
              <a:t>ariables should be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arranged by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the number of values</a:t>
            </a:r>
            <a:r>
              <a:rPr lang="en-US" dirty="0"/>
              <a:t> they </a:t>
            </a:r>
            <a:r>
              <a:rPr lang="en-US" dirty="0" smtClean="0"/>
              <a:t>contain </a:t>
            </a:r>
            <a:r>
              <a:rPr lang="en-US" dirty="0"/>
              <a:t>from greatest to </a:t>
            </a:r>
            <a:r>
              <a:rPr lang="en-US" dirty="0" smtClean="0"/>
              <a:t>least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pic>
        <p:nvPicPr>
          <p:cNvPr id="5" name="Picture 2" descr="C:\Users\ogeorgiev\Desktop\Captu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384574"/>
            <a:ext cx="5943600" cy="2063548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3806372" y="3790472"/>
            <a:ext cx="533400" cy="527804"/>
          </a:xfrm>
          <a:prstGeom prst="wedgeRoundRectCallout">
            <a:avLst>
              <a:gd name="adj1" fmla="val 9307"/>
              <a:gd name="adj2" fmla="val 82324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rgbClr val="46A6BD">
                  <a:lumMod val="40000"/>
                  <a:lumOff val="60000"/>
                </a:srgbClr>
              </a:buClr>
              <a:buSzPct val="70000"/>
            </a:pP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4</a:t>
            </a:r>
            <a:endParaRPr lang="en-US" sz="28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/>
              <a:cs typeface="Consolas" pitchFamily="49" charset="0"/>
            </a:endParaRP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2438400" y="3783215"/>
            <a:ext cx="533400" cy="527804"/>
          </a:xfrm>
          <a:prstGeom prst="wedgeRoundRectCallout">
            <a:avLst>
              <a:gd name="adj1" fmla="val 9307"/>
              <a:gd name="adj2" fmla="val 82324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rgbClr val="46A6BD">
                  <a:lumMod val="40000"/>
                  <a:lumOff val="60000"/>
                </a:srgbClr>
              </a:buClr>
              <a:buSzPct val="70000"/>
            </a:pPr>
            <a:r>
              <a:rPr lang="en-US" sz="28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3</a:t>
            </a: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5029200" y="3783215"/>
            <a:ext cx="533400" cy="527804"/>
          </a:xfrm>
          <a:prstGeom prst="wedgeRoundRectCallout">
            <a:avLst>
              <a:gd name="adj1" fmla="val 9307"/>
              <a:gd name="adj2" fmla="val 82324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rgbClr val="46A6BD">
                  <a:lumMod val="40000"/>
                  <a:lumOff val="60000"/>
                </a:srgbClr>
              </a:buClr>
              <a:buSzPct val="70000"/>
            </a:pP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2</a:t>
            </a:r>
            <a:endParaRPr lang="en-US" sz="28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/>
              <a:cs typeface="Consolas" pitchFamily="49" charset="0"/>
            </a:endParaRPr>
          </a:p>
        </p:txBody>
      </p:sp>
      <p:sp>
        <p:nvSpPr>
          <p:cNvPr id="9" name="AutoShape 5"/>
          <p:cNvSpPr>
            <a:spLocks noChangeArrowheads="1"/>
          </p:cNvSpPr>
          <p:nvPr/>
        </p:nvSpPr>
        <p:spPr bwMode="auto">
          <a:xfrm>
            <a:off x="6400800" y="3783215"/>
            <a:ext cx="533400" cy="527804"/>
          </a:xfrm>
          <a:prstGeom prst="wedgeRoundRectCallout">
            <a:avLst>
              <a:gd name="adj1" fmla="val 9307"/>
              <a:gd name="adj2" fmla="val 82324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rgbClr val="46A6BD">
                  <a:lumMod val="40000"/>
                  <a:lumOff val="60000"/>
                </a:srgbClr>
              </a:buClr>
              <a:buSzPct val="70000"/>
            </a:pP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2</a:t>
            </a:r>
            <a:endParaRPr lang="en-US" sz="28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308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Creating the First Pair of </a:t>
            </a:r>
            <a:r>
              <a:rPr lang="en-US" sz="3600" dirty="0" smtClean="0"/>
              <a:t>Values (2)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Match each value of the first factor with each value of the second one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Skip a row </a:t>
            </a:r>
            <a:br>
              <a:rPr lang="en-US" dirty="0" smtClean="0"/>
            </a:br>
            <a:r>
              <a:rPr lang="en-US" dirty="0" smtClean="0"/>
              <a:t>to improve </a:t>
            </a:r>
            <a:br>
              <a:rPr lang="en-US" dirty="0" smtClean="0"/>
            </a:br>
            <a:r>
              <a:rPr lang="en-US" dirty="0" smtClean="0"/>
              <a:t>readability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pic>
        <p:nvPicPr>
          <p:cNvPr id="2050" name="Picture 2" descr="C:\Users\ogeorgiev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2198914"/>
            <a:ext cx="4114800" cy="4294572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72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a Third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Add </a:t>
            </a:r>
            <a:r>
              <a:rPr lang="en-US" dirty="0"/>
              <a:t>a third </a:t>
            </a:r>
            <a:r>
              <a:rPr lang="en-US" dirty="0" smtClean="0"/>
              <a:t>variable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</a:t>
            </a:r>
            <a:r>
              <a:rPr lang="en-US" dirty="0" smtClean="0"/>
              <a:t>tart </a:t>
            </a:r>
            <a:r>
              <a:rPr lang="en-US" dirty="0"/>
              <a:t>by entering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values </a:t>
            </a:r>
            <a:r>
              <a:rPr lang="en-US" dirty="0"/>
              <a:t>in order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 </a:t>
            </a:r>
            <a:r>
              <a:rPr lang="en-US" dirty="0"/>
              <a:t>a </a:t>
            </a:r>
            <a:r>
              <a:rPr lang="en-US" dirty="0" smtClean="0"/>
              <a:t>third </a:t>
            </a:r>
            <a:r>
              <a:rPr lang="en-US" dirty="0"/>
              <a:t>column,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repeating </a:t>
            </a:r>
            <a:r>
              <a:rPr lang="en-US" dirty="0"/>
              <a:t>as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necessary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pic>
        <p:nvPicPr>
          <p:cNvPr id="3074" name="Picture 2" descr="C:\Users\ogeorgiev\Desktop\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524000"/>
            <a:ext cx="4558825" cy="4724400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541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a Third </a:t>
            </a:r>
            <a:r>
              <a:rPr lang="en-US" dirty="0" smtClean="0"/>
              <a:t>Value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Compare </a:t>
            </a:r>
            <a:r>
              <a:rPr lang="en-US" dirty="0"/>
              <a:t>the combinations </a:t>
            </a:r>
            <a:endParaRPr lang="en-US" dirty="0" smtClean="0"/>
          </a:p>
          <a:p>
            <a:pPr marL="4630738" lvl="1" indent="-290513">
              <a:lnSpc>
                <a:spcPct val="100000"/>
              </a:lnSpc>
            </a:pPr>
            <a:r>
              <a:rPr lang="en-US" dirty="0"/>
              <a:t>M</a:t>
            </a:r>
            <a:r>
              <a:rPr lang="en-US" dirty="0" smtClean="0"/>
              <a:t>ake </a:t>
            </a:r>
            <a:r>
              <a:rPr lang="en-US" dirty="0"/>
              <a:t>sure you have all the possible pairs for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second</a:t>
            </a:r>
            <a:r>
              <a:rPr lang="en-US" dirty="0"/>
              <a:t>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third</a:t>
            </a:r>
            <a:r>
              <a:rPr lang="en-US" dirty="0"/>
              <a:t>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pic>
        <p:nvPicPr>
          <p:cNvPr id="4098" name="Picture 2" descr="C:\Users\ogeorgiev\Desktop\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43" y="1905000"/>
            <a:ext cx="4024145" cy="4191000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75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a Third Value </a:t>
            </a:r>
            <a:r>
              <a:rPr lang="en-US" dirty="0" smtClean="0"/>
              <a:t>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Compare </a:t>
            </a:r>
            <a:r>
              <a:rPr lang="en-US" dirty="0"/>
              <a:t>the combinations between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first</a:t>
            </a:r>
            <a:r>
              <a:rPr lang="en-US" dirty="0"/>
              <a:t>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third</a:t>
            </a:r>
            <a:r>
              <a:rPr lang="en-US" dirty="0"/>
              <a:t> </a:t>
            </a:r>
            <a:r>
              <a:rPr lang="en-US" dirty="0" smtClean="0"/>
              <a:t>variables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If a pair is missing,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rearrange </a:t>
            </a:r>
            <a:r>
              <a:rPr lang="en-US" dirty="0"/>
              <a:t>the values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to </a:t>
            </a:r>
            <a:r>
              <a:rPr lang="en-US" dirty="0"/>
              <a:t>create the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necessary </a:t>
            </a:r>
            <a:br>
              <a:rPr lang="en-US" dirty="0" smtClean="0"/>
            </a:br>
            <a:r>
              <a:rPr lang="en-US" dirty="0" smtClean="0"/>
              <a:t>combinations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pic>
        <p:nvPicPr>
          <p:cNvPr id="5122" name="Picture 2" descr="C:\Users\ogeorgiev\Desktop\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9" y="1981200"/>
            <a:ext cx="4024535" cy="4191000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70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More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If there are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more variables</a:t>
            </a:r>
            <a:r>
              <a:rPr lang="en-US" dirty="0"/>
              <a:t>, continue the same procedure of </a:t>
            </a:r>
            <a:r>
              <a:rPr lang="en-US" dirty="0" smtClean="0"/>
              <a:t>creating pairs with 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pic>
        <p:nvPicPr>
          <p:cNvPr id="6146" name="Picture 2" descr="C:\Users\ogeorgiev\Desktop\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238828"/>
            <a:ext cx="4114800" cy="4294573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90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Testing Non-interactional Factors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86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In some cases </a:t>
            </a:r>
            <a:r>
              <a:rPr lang="en-US" dirty="0" smtClean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interaction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between separate factors </a:t>
            </a:r>
            <a:r>
              <a:rPr lang="en-US" dirty="0"/>
              <a:t>in a system </a:t>
            </a:r>
            <a:r>
              <a:rPr lang="en-US" dirty="0" smtClean="0"/>
              <a:t>cannot </a:t>
            </a:r>
            <a:r>
              <a:rPr lang="en-US" dirty="0"/>
              <a:t>be </a:t>
            </a:r>
            <a:r>
              <a:rPr lang="en-US" dirty="0" smtClean="0"/>
              <a:t>easily </a:t>
            </a:r>
            <a:r>
              <a:rPr lang="en-US" dirty="0"/>
              <a:t>determined, or even </a:t>
            </a:r>
            <a:r>
              <a:rPr lang="en-US" dirty="0" smtClean="0"/>
              <a:t>there is supposed </a:t>
            </a:r>
            <a:r>
              <a:rPr lang="en-US" dirty="0"/>
              <a:t>to be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no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interaction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E.g. a browser based application should run properly regardless of the configuration of the environment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For such cases we can use</a:t>
            </a:r>
            <a:br>
              <a:rPr lang="en-US" dirty="0" smtClean="0"/>
            </a:b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pairwise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4495800"/>
            <a:ext cx="2057400" cy="2042161"/>
          </a:xfrm>
          <a:prstGeom prst="roundRect">
            <a:avLst>
              <a:gd name="adj" fmla="val 8991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6243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Again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missing</a:t>
            </a:r>
            <a:r>
              <a:rPr lang="en-US" dirty="0" smtClean="0"/>
              <a:t> 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duplicate</a:t>
            </a:r>
            <a:r>
              <a:rPr lang="en-US" dirty="0" smtClean="0"/>
              <a:t> pairs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pic>
        <p:nvPicPr>
          <p:cNvPr id="8194" name="Picture 2" descr="C:\Users\ogeorgiev\Desktop\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229" y="1828800"/>
            <a:ext cx="4419600" cy="4601962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6019800" y="1828800"/>
            <a:ext cx="2743200" cy="1804749"/>
          </a:xfrm>
          <a:prstGeom prst="wedgeRoundRectCallout">
            <a:avLst>
              <a:gd name="adj1" fmla="val -88836"/>
              <a:gd name="adj2" fmla="val -22349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rgbClr val="46A6BD">
                  <a:lumMod val="40000"/>
                  <a:lumOff val="60000"/>
                </a:srgbClr>
              </a:buClr>
              <a:buSzPct val="70000"/>
            </a:pPr>
            <a:r>
              <a:rPr lang="en-US" sz="24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There are no </a:t>
            </a:r>
            <a:r>
              <a:rPr lang="en-US" sz="2400" b="1" dirty="0" smtClean="0">
                <a:solidFill>
                  <a:srgbClr val="46A6BD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FireFox / Access </a:t>
            </a:r>
            <a:r>
              <a:rPr lang="en-US" sz="24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/>
            </a:r>
            <a:br>
              <a:rPr lang="en-US" sz="24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</a:br>
            <a:r>
              <a:rPr lang="en-US" sz="24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and </a:t>
            </a:r>
            <a:r>
              <a:rPr lang="en-US" sz="2400" b="1" dirty="0" smtClean="0">
                <a:solidFill>
                  <a:srgbClr val="46A6BD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IE / Oracle </a:t>
            </a:r>
            <a:r>
              <a:rPr lang="en-US" sz="24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pairs</a:t>
            </a:r>
            <a:endParaRPr lang="en-US" sz="24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/>
              <a:cs typeface="Consolas" pitchFamily="49" charset="0"/>
            </a:endParaRP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6012543" y="4642541"/>
            <a:ext cx="2743200" cy="1788221"/>
          </a:xfrm>
          <a:prstGeom prst="wedgeRoundRectCallout">
            <a:avLst>
              <a:gd name="adj1" fmla="val -117937"/>
              <a:gd name="adj2" fmla="val -23161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rgbClr val="46A6BD">
                  <a:lumMod val="40000"/>
                  <a:lumOff val="60000"/>
                </a:srgbClr>
              </a:buClr>
              <a:buSzPct val="70000"/>
            </a:pPr>
            <a:r>
              <a:rPr lang="en-US" sz="2400" b="1" dirty="0" smtClean="0">
                <a:solidFill>
                  <a:srgbClr val="46A6BD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Windows / GUI </a:t>
            </a:r>
            <a:r>
              <a:rPr lang="en-US" sz="24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and </a:t>
            </a:r>
            <a:r>
              <a:rPr lang="en-US" sz="2400" b="1" dirty="0" smtClean="0">
                <a:solidFill>
                  <a:srgbClr val="46A6BD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Solaris / GUI </a:t>
            </a:r>
            <a:r>
              <a:rPr lang="en-US" sz="24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pairs are duplicated</a:t>
            </a:r>
            <a:endParaRPr lang="en-US" sz="24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99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Rearrange and Optimize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Duplicated pairs can be used to correct missing ones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pic>
        <p:nvPicPr>
          <p:cNvPr id="9218" name="Picture 2" descr="C:\Users\ogeorgiev\Desktop\1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039257"/>
            <a:ext cx="4191000" cy="4384745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6248400" y="1976220"/>
            <a:ext cx="2438400" cy="2009061"/>
          </a:xfrm>
          <a:prstGeom prst="wedgeRoundRectCallout">
            <a:avLst>
              <a:gd name="adj1" fmla="val -66216"/>
              <a:gd name="adj2" fmla="val -16720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rgbClr val="46A6BD">
                  <a:lumMod val="40000"/>
                  <a:lumOff val="60000"/>
                </a:srgbClr>
              </a:buClr>
              <a:buSzPct val="70000"/>
            </a:pPr>
            <a:r>
              <a:rPr lang="en-US" sz="2800" b="1" dirty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Affecting other rows is sometimes not needed</a:t>
            </a:r>
          </a:p>
        </p:txBody>
      </p:sp>
    </p:spTree>
    <p:extLst>
      <p:ext uri="{BB962C8B-B14F-4D97-AF65-F5344CB8AC3E}">
        <p14:creationId xmlns:p14="http://schemas.microsoft.com/office/powerpoint/2010/main" val="15060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Finalizing the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Add </a:t>
            </a:r>
            <a:r>
              <a:rPr lang="en-US" dirty="0"/>
              <a:t>a column and number the test runs for easy reference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pic>
        <p:nvPicPr>
          <p:cNvPr id="7170" name="Picture 2" descr="C:\Users\ogeorgiev\Desktop\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2286000"/>
            <a:ext cx="4724400" cy="4013447"/>
          </a:xfrm>
          <a:prstGeom prst="roundRect">
            <a:avLst/>
          </a:prstGeom>
          <a:noFill/>
          <a:effectLst>
            <a:glow rad="101600">
              <a:schemeClr val="tx1">
                <a:alpha val="6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762000" y="4292723"/>
            <a:ext cx="2438400" cy="1379101"/>
          </a:xfrm>
          <a:prstGeom prst="wedgeRoundRectCallout">
            <a:avLst>
              <a:gd name="adj1" fmla="val 65926"/>
              <a:gd name="adj2" fmla="val 78984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rgbClr val="46A6BD">
                  <a:lumMod val="40000"/>
                  <a:lumOff val="60000"/>
                </a:srgbClr>
              </a:buClr>
              <a:buSzPct val="70000"/>
            </a:pPr>
            <a:r>
              <a:rPr lang="en-US" sz="2800" b="1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/>
                <a:cs typeface="Consolas" pitchFamily="49" charset="0"/>
              </a:rPr>
              <a:t>12 tests is better than 48!</a:t>
            </a:r>
            <a:endParaRPr lang="en-US" sz="2800" b="1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3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Testing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748416" y="2930915"/>
            <a:ext cx="5642984" cy="1219201"/>
          </a:xfrm>
        </p:spPr>
        <p:txBody>
          <a:bodyPr wrap="none" lIns="0" tIns="0" rIns="0" bIns="0" anchor="ctr" anchorCtr="0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smtClean="0"/>
              <a:t>Questions?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 rot="12041701" flipH="1">
            <a:off x="7298514" y="4335923"/>
            <a:ext cx="949687" cy="180395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2456848" flipH="1">
            <a:off x="968763" y="4533447"/>
            <a:ext cx="859648" cy="240465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4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4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9535351" flipH="1">
            <a:off x="793612" y="1933451"/>
            <a:ext cx="949687" cy="14014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 rot="16938170" flipH="1">
            <a:off x="4905823" y="966542"/>
            <a:ext cx="859648" cy="19928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 rot="19836951" flipH="1">
            <a:off x="7434275" y="1063226"/>
            <a:ext cx="949687" cy="249299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56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56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 rot="2233443" flipH="1">
            <a:off x="2277485" y="1162062"/>
            <a:ext cx="584096" cy="9243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 rot="8530737" flipH="1">
            <a:off x="4871755" y="456344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 rot="12627025" flipH="1">
            <a:off x="2726518" y="4181126"/>
            <a:ext cx="584096" cy="62616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 rot="1186146" flipH="1">
            <a:off x="6185957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 rot="19460650" flipH="1">
            <a:off x="3142397" y="2163174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 rot="18277140" flipH="1">
            <a:off x="438513" y="3075786"/>
            <a:ext cx="891282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1248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06400" indent="-406400">
              <a:lnSpc>
                <a:spcPct val="100000"/>
              </a:lnSpc>
              <a:buSzPct val="100000"/>
              <a:buFont typeface="+mj-lt"/>
              <a:buAutoNum type="arabicPeriod"/>
            </a:pPr>
            <a:r>
              <a:rPr lang="en-US" sz="2800" dirty="0" smtClean="0"/>
              <a:t>Determine the set of pairwise test cases for the examples, presented on the next slides. Do it once by using an orthogonal array and once again – using an all-pairs algorithm.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4754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06400" indent="-406400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sz="2800" dirty="0" smtClean="0"/>
              <a:t>A bank has created a new data processing system that is ready for testing. Consider the following factors: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/>
              <a:t>Types of </a:t>
            </a: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customers</a:t>
            </a:r>
            <a:r>
              <a:rPr lang="en-US" sz="2600" dirty="0" smtClean="0"/>
              <a:t>: consumers, very important </a:t>
            </a:r>
            <a:r>
              <a:rPr lang="en-US" sz="2600" dirty="0"/>
              <a:t>consumers</a:t>
            </a:r>
            <a:r>
              <a:rPr lang="en-US" sz="2600" dirty="0" smtClean="0"/>
              <a:t>, businesses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/>
              <a:t>Types of </a:t>
            </a: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accounts</a:t>
            </a:r>
            <a:r>
              <a:rPr lang="en-US" sz="2600" dirty="0" smtClean="0"/>
              <a:t>: checking, savings, mortgages, loans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/>
              <a:t>Accounts are operated in different </a:t>
            </a: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states</a:t>
            </a:r>
            <a:r>
              <a:rPr lang="en-US" sz="2600" dirty="0" smtClean="0"/>
              <a:t>, each with different regulations: </a:t>
            </a:r>
            <a:r>
              <a:rPr lang="en-US" sz="2600" dirty="0"/>
              <a:t>C</a:t>
            </a:r>
            <a:r>
              <a:rPr lang="en-US" sz="2600" dirty="0" smtClean="0"/>
              <a:t>alifornia, Nevada, Utah, Idaho, Arizona</a:t>
            </a:r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249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06400" indent="-406400">
              <a:lnSpc>
                <a:spcPct val="100000"/>
              </a:lnSpc>
              <a:buSzPct val="100000"/>
              <a:buFont typeface="+mj-lt"/>
              <a:buAutoNum type="alphaLcParenR" startAt="2"/>
              <a:tabLst>
                <a:tab pos="406400" algn="l"/>
              </a:tabLst>
            </a:pPr>
            <a:r>
              <a:rPr lang="en-US" sz="2800" dirty="0"/>
              <a:t>Suppose you need to test compatibility of various kiosk configurations based on three major factors, each set to one of the options shown</a:t>
            </a:r>
            <a:r>
              <a:rPr lang="en-US" sz="2800" dirty="0" smtClean="0"/>
              <a:t>:</a:t>
            </a:r>
            <a:endParaRPr lang="en-US" sz="2800" dirty="0"/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Operating </a:t>
            </a: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System</a:t>
            </a:r>
            <a:r>
              <a:rPr lang="en-US" sz="2600" dirty="0"/>
              <a:t>: Windows XP or </a:t>
            </a:r>
            <a:r>
              <a:rPr lang="en-US" sz="2600" dirty="0" smtClean="0"/>
              <a:t>Linux</a:t>
            </a:r>
            <a:endParaRPr lang="en-US" sz="2600" dirty="0"/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Browser</a:t>
            </a:r>
            <a:r>
              <a:rPr lang="en-US" sz="2600" dirty="0"/>
              <a:t>: Internet Explorer (Windows only), Netscape, or </a:t>
            </a:r>
            <a:r>
              <a:rPr lang="en-US" sz="2600" dirty="0" smtClean="0"/>
              <a:t>Opera</a:t>
            </a:r>
            <a:endParaRPr lang="en-US" sz="2600" dirty="0"/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Connection</a:t>
            </a:r>
            <a:r>
              <a:rPr lang="en-US" sz="2600" dirty="0"/>
              <a:t>: DSL, dial-up, or </a:t>
            </a:r>
            <a:r>
              <a:rPr lang="en-US" sz="2600" dirty="0" smtClean="0"/>
              <a:t>cable</a:t>
            </a:r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05048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663" indent="-347663">
              <a:lnSpc>
                <a:spcPct val="100000"/>
              </a:lnSpc>
              <a:buSzPct val="100000"/>
              <a:buFont typeface="+mj-lt"/>
              <a:buAutoNum type="alphaLcParenR" startAt="3"/>
              <a:tabLst>
                <a:tab pos="406400" algn="l"/>
              </a:tabLst>
            </a:pPr>
            <a:r>
              <a:rPr lang="en-US" sz="2800" dirty="0"/>
              <a:t>Suppose you need to test </a:t>
            </a:r>
            <a:r>
              <a:rPr lang="en-US" sz="2800" dirty="0" smtClean="0"/>
              <a:t>a web site and the combinations of software it should operate with, considering the following factors:</a:t>
            </a:r>
            <a:endParaRPr lang="en-US" sz="2800" dirty="0"/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Browser </a:t>
            </a:r>
            <a:r>
              <a:rPr lang="en-US" sz="2600" dirty="0"/>
              <a:t>- Internet </a:t>
            </a:r>
            <a:r>
              <a:rPr lang="en-US" sz="2600" dirty="0" smtClean="0"/>
              <a:t>Explorer, Netscape, Mozilla, </a:t>
            </a:r>
            <a:r>
              <a:rPr lang="en-US" sz="2600" dirty="0"/>
              <a:t>and </a:t>
            </a:r>
            <a:r>
              <a:rPr lang="en-US" sz="2600" dirty="0" smtClean="0"/>
              <a:t>Opera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Plug-in</a:t>
            </a:r>
            <a:r>
              <a:rPr lang="en-US" sz="2600" dirty="0"/>
              <a:t> - None, RealPlayer, and MediaPlayer </a:t>
            </a:r>
            <a:endParaRPr lang="en-US" sz="2600" dirty="0" smtClean="0"/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Client</a:t>
            </a:r>
            <a:r>
              <a:rPr lang="en-US" sz="2600" dirty="0" smtClean="0"/>
              <a:t> </a:t>
            </a: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operating system</a:t>
            </a:r>
            <a:r>
              <a:rPr lang="en-US" sz="2600" dirty="0"/>
              <a:t> - Windows 95, 98, ME, NT, 2000, and </a:t>
            </a:r>
            <a:r>
              <a:rPr lang="en-US" sz="2600" dirty="0" smtClean="0"/>
              <a:t>XP</a:t>
            </a:r>
            <a:endParaRPr lang="en-US" sz="2600" dirty="0"/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Server</a:t>
            </a:r>
            <a:r>
              <a:rPr lang="en-US" sz="2600" dirty="0"/>
              <a:t> - IIS, Apache, and </a:t>
            </a:r>
            <a:r>
              <a:rPr lang="en-US" sz="2600" dirty="0" smtClean="0"/>
              <a:t>WebLogic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Server</a:t>
            </a:r>
            <a:r>
              <a:rPr lang="en-US" sz="2600" dirty="0"/>
              <a:t> </a:t>
            </a: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operating</a:t>
            </a:r>
            <a:r>
              <a:rPr lang="en-US" sz="2600" dirty="0"/>
              <a:t> </a:t>
            </a: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system</a:t>
            </a:r>
            <a:r>
              <a:rPr lang="en-US" sz="2600" dirty="0"/>
              <a:t> - Windows NT, 2000, and </a:t>
            </a:r>
            <a:r>
              <a:rPr lang="en-US" sz="2600" dirty="0" smtClean="0"/>
              <a:t>Linux</a:t>
            </a:r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570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(5)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2514600"/>
          </a:xfrm>
        </p:spPr>
        <p:txBody>
          <a:bodyPr/>
          <a:lstStyle/>
          <a:p>
            <a:pPr marL="406400" indent="-406400">
              <a:buSzPct val="100000"/>
              <a:buFont typeface="+mj-lt"/>
              <a:buAutoNum type="alphaLcParenR" startAt="4"/>
            </a:pPr>
            <a:r>
              <a:rPr lang="en-US" sz="2800" dirty="0"/>
              <a:t>Consider a system for constructing e-commerce sites that must support various client and server configurations. Suppose you have the following seven factors with the options </a:t>
            </a:r>
            <a:r>
              <a:rPr lang="en-US" sz="2800" dirty="0" smtClean="0"/>
              <a:t>shown (real names of the options are replaced with letters for simplicity): 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3810000"/>
            <a:ext cx="8686800" cy="2286000"/>
          </a:xfrm>
          <a:prstGeom prst="rect">
            <a:avLst/>
          </a:prstGeom>
        </p:spPr>
        <p:txBody>
          <a:bodyPr numCol="2"/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Browser </a:t>
            </a:r>
            <a:r>
              <a:rPr lang="en-US" sz="2600" dirty="0" smtClean="0"/>
              <a:t>(A, B, C)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Host OS </a:t>
            </a:r>
            <a:r>
              <a:rPr lang="en-US" sz="2600" dirty="0" smtClean="0"/>
              <a:t>(A, B, C)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Speed  </a:t>
            </a:r>
            <a:r>
              <a:rPr lang="en-US" sz="2600" dirty="0" smtClean="0"/>
              <a:t>(A, B, C)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Web server </a:t>
            </a:r>
            <a:r>
              <a:rPr lang="en-US" sz="2600" dirty="0" smtClean="0"/>
              <a:t>(A, B, C)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Application server </a:t>
            </a:r>
            <a:r>
              <a:rPr lang="en-US" sz="2600" dirty="0" smtClean="0"/>
              <a:t/>
            </a:r>
            <a:br>
              <a:rPr lang="en-US" sz="2600" dirty="0" smtClean="0"/>
            </a:br>
            <a:r>
              <a:rPr lang="en-US" sz="2600" dirty="0" smtClean="0"/>
              <a:t>(A, B, C, D, E)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en-US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Database server </a:t>
            </a:r>
            <a:r>
              <a:rPr lang="en-US" sz="2600" dirty="0" smtClean="0"/>
              <a:t/>
            </a:r>
            <a:br>
              <a:rPr lang="en-US" sz="2600" dirty="0" smtClean="0"/>
            </a:br>
            <a:r>
              <a:rPr lang="en-US" sz="2600" dirty="0" smtClean="0"/>
              <a:t>(A, B, C, D, E)</a:t>
            </a:r>
          </a:p>
          <a:p>
            <a:pPr marL="566738" lvl="1" indent="-219075">
              <a:lnSpc>
                <a:spcPct val="100000"/>
              </a:lnSpc>
              <a:buSzPct val="100000"/>
            </a:pPr>
            <a:r>
              <a:rPr lang="pt-BR" sz="26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Server OS</a:t>
            </a:r>
            <a:r>
              <a:rPr lang="pt-BR" sz="2600" dirty="0" smtClean="0"/>
              <a:t> (A, B, C, D)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0707191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Free Trainings @ Telerik Academy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5638800"/>
          </a:xfrm>
        </p:spPr>
        <p:txBody>
          <a:bodyPr/>
          <a:lstStyle/>
          <a:p>
            <a:r>
              <a:rPr lang="en-US" smtClean="0"/>
              <a:t>C# Programming </a:t>
            </a:r>
            <a:r>
              <a:rPr lang="en-US" dirty="0" smtClean="0"/>
              <a:t>@ Telerik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>
                <a:hlinkClick r:id="rId2"/>
              </a:rPr>
              <a:t>csharpfundamentals.telerik.com</a:t>
            </a:r>
            <a:endParaRPr lang="en-US" noProof="1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3" tooltip="Telerik Software Academy - Free Programming Courses"/>
              </a:rPr>
              <a:t>academy.telerik.com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Academy @ Facebook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4" tooltip="Telerik Softyware Academy @ Facebook"/>
              </a:rPr>
              <a:t>facebook.com/TelerikAcademy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 Forums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5" tooltip="Telerik Software Academy Forums - Community for Programmers"/>
              </a:rPr>
              <a:t>forums.academy.telerik.com</a:t>
            </a:r>
            <a:endParaRPr lang="en-US" noProof="1"/>
          </a:p>
        </p:txBody>
      </p:sp>
      <p:pic>
        <p:nvPicPr>
          <p:cNvPr id="5" name="Picture 5">
            <a:hlinkClick r:id="rId5" tooltip="Telerik Software Academy Forums - Discussion Board for Developers"/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23898" y="5218092"/>
            <a:ext cx="1162902" cy="1268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>
            <a:hlinkClick r:id="rId3" tooltip="Telerik Software Academy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48941" y="2667000"/>
            <a:ext cx="3137859" cy="918234"/>
          </a:xfrm>
          <a:prstGeom prst="rect">
            <a:avLst/>
          </a:prstGeom>
          <a:noFill/>
          <a:ln>
            <a:solidFill>
              <a:srgbClr val="9BCC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hlinkClick r:id="rId8" tooltip="Telerik Academy @ Facebook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48587" y="4003901"/>
            <a:ext cx="938213" cy="938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2025" y="1123558"/>
            <a:ext cx="1124775" cy="112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34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smtClean="0"/>
              <a:t>Pairwise Testing?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What is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pairwise testing</a:t>
            </a:r>
            <a:r>
              <a:rPr lang="en-US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black-box</a:t>
            </a:r>
            <a:r>
              <a:rPr lang="en-US" dirty="0"/>
              <a:t> test design </a:t>
            </a:r>
            <a:r>
              <a:rPr lang="en-US" dirty="0" smtClean="0"/>
              <a:t>technique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Test </a:t>
            </a:r>
            <a:r>
              <a:rPr lang="en-US" dirty="0"/>
              <a:t>cases are designed to execute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all possible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discrete combinations </a:t>
            </a:r>
            <a:r>
              <a:rPr lang="en-US" dirty="0"/>
              <a:t>of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each pair of input parameters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Used for testing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unconstrained options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screen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4675173"/>
            <a:ext cx="2000250" cy="1823237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077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Unconstrained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Unconstrained options are those that are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independent of each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other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Any </a:t>
            </a:r>
            <a:r>
              <a:rPr lang="en-US" dirty="0"/>
              <a:t>options for any factor can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coexist</a:t>
            </a:r>
            <a:r>
              <a:rPr lang="en-US" dirty="0"/>
              <a:t> with any other option for any other </a:t>
            </a:r>
            <a:r>
              <a:rPr lang="en-US" dirty="0" smtClean="0"/>
              <a:t>factor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Configuration testing is </a:t>
            </a:r>
            <a:r>
              <a:rPr lang="en-US" dirty="0"/>
              <a:t>a classic example of </a:t>
            </a:r>
            <a:r>
              <a:rPr lang="en-US" dirty="0" smtClean="0"/>
              <a:t>that</a:t>
            </a:r>
          </a:p>
          <a:p>
            <a:pPr>
              <a:lnSpc>
                <a:spcPct val="100000"/>
              </a:lnSpc>
            </a:pPr>
            <a:r>
              <a:rPr lang="en-US" dirty="0"/>
              <a:t>Pairwise testing is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used to control "combinatorial explosions"</a:t>
            </a:r>
            <a:r>
              <a:rPr lang="en-US" dirty="0" smtClean="0"/>
              <a:t> related to testing unconstrained options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00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Coverage Criterion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Pairwise testing follows a simple coverage criterion: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make sure that each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option </a:t>
            </a:r>
            <a:r>
              <a:rPr lang="en-US" dirty="0"/>
              <a:t>is represented in at </a:t>
            </a:r>
            <a:r>
              <a:rPr lang="en-US" dirty="0" smtClean="0"/>
              <a:t>least one </a:t>
            </a:r>
            <a:r>
              <a:rPr lang="en-US" dirty="0"/>
              <a:t>test </a:t>
            </a:r>
            <a:r>
              <a:rPr lang="en-US" dirty="0" smtClean="0"/>
              <a:t>configuration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</a:t>
            </a:r>
            <a:r>
              <a:rPr lang="en-US" dirty="0" smtClean="0"/>
              <a:t>ach </a:t>
            </a:r>
            <a:r>
              <a:rPr lang="en-US" dirty="0"/>
              <a:t>possible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pair of options </a:t>
            </a:r>
            <a:r>
              <a:rPr lang="en-US" dirty="0"/>
              <a:t>is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represented in at least one test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configuration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</a:t>
            </a:r>
            <a:r>
              <a:rPr lang="en-US" dirty="0" smtClean="0"/>
              <a:t>ach </a:t>
            </a:r>
            <a:r>
              <a:rPr lang="en-US" dirty="0"/>
              <a:t>option and pair of options is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represented about equally </a:t>
            </a:r>
            <a:r>
              <a:rPr lang="en-US" dirty="0"/>
              <a:t>as a percentage of the total configurations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162800" y="5410200"/>
            <a:ext cx="1599239" cy="1208314"/>
          </a:xfrm>
          <a:prstGeom prst="roundRect">
            <a:avLst>
              <a:gd name="adj" fmla="val 10785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083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371600"/>
            <a:ext cx="7924800" cy="685800"/>
          </a:xfrm>
        </p:spPr>
        <p:txBody>
          <a:bodyPr/>
          <a:lstStyle/>
          <a:p>
            <a:r>
              <a:rPr lang="en-US" dirty="0" smtClean="0"/>
              <a:t>Fault Modes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021680"/>
            <a:ext cx="7924800" cy="569120"/>
          </a:xfrm>
        </p:spPr>
        <p:txBody>
          <a:bodyPr/>
          <a:lstStyle/>
          <a:p>
            <a:r>
              <a:rPr lang="en-US" dirty="0" smtClean="0"/>
              <a:t>How Many </a:t>
            </a:r>
            <a:r>
              <a:rPr lang="en-US" dirty="0"/>
              <a:t>F</a:t>
            </a:r>
            <a:r>
              <a:rPr lang="en-US" dirty="0" smtClean="0"/>
              <a:t>actors Are Needed for a Bug?</a:t>
            </a:r>
            <a:endParaRPr lang="en-US" dirty="0"/>
          </a:p>
        </p:txBody>
      </p:sp>
      <p:pic>
        <p:nvPicPr>
          <p:cNvPr id="3074" name="Picture 2" descr="http://testview.files.wordpress.com/2010/12/830499-binary-data-under-a-magnifying-lens-digital-illustration.jp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38387" y="2935514"/>
            <a:ext cx="4467226" cy="3189068"/>
          </a:xfrm>
          <a:prstGeom prst="round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6395299"/>
      </p:ext>
    </p:extLst>
  </p:cSld>
  <p:clrMapOvr>
    <a:masterClrMapping/>
  </p:clrMapOvr>
</p:sld>
</file>

<file path=ppt/theme/theme1.xml><?xml version="1.0" encoding="utf-8"?>
<a:theme xmlns:a="http://schemas.openxmlformats.org/drawingml/2006/main" name="Telerik Academy Theme">
  <a:themeElements>
    <a:clrScheme name="Telerik Colors Theme">
      <a:dk1>
        <a:sysClr val="windowText" lastClr="000000"/>
      </a:dk1>
      <a:lt1>
        <a:srgbClr val="CCFF66"/>
      </a:lt1>
      <a:dk2>
        <a:srgbClr val="30356E"/>
      </a:dk2>
      <a:lt2>
        <a:srgbClr val="CCFF33"/>
      </a:lt2>
      <a:accent1>
        <a:srgbClr val="CC4757"/>
      </a:accent1>
      <a:accent2>
        <a:srgbClr val="FF6F61"/>
      </a:accent2>
      <a:accent3>
        <a:srgbClr val="FF953E"/>
      </a:accent3>
      <a:accent4>
        <a:srgbClr val="F8BD52"/>
      </a:accent4>
      <a:accent5>
        <a:srgbClr val="46A6BD"/>
      </a:accent5>
      <a:accent6>
        <a:srgbClr val="5488BC"/>
      </a:accent6>
      <a:hlink>
        <a:srgbClr val="76B200"/>
      </a:hlink>
      <a:folHlink>
        <a:srgbClr val="FFCF3E"/>
      </a:folHlink>
    </a:clrScheme>
    <a:fontScheme name="Deluxe">
      <a:maj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Deluxe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280000"/>
              </a:schemeClr>
            </a:gs>
            <a:gs pos="14000">
              <a:schemeClr val="phClr">
                <a:tint val="37000"/>
                <a:satMod val="250000"/>
              </a:schemeClr>
            </a:gs>
            <a:gs pos="45000">
              <a:schemeClr val="phClr">
                <a:tint val="53000"/>
                <a:satMod val="220000"/>
              </a:schemeClr>
            </a:gs>
            <a:gs pos="65000">
              <a:schemeClr val="phClr">
                <a:tint val="53000"/>
                <a:satMod val="220000"/>
              </a:schemeClr>
            </a:gs>
            <a:gs pos="86000">
              <a:schemeClr val="phClr">
                <a:tint val="42000"/>
                <a:satMod val="240000"/>
              </a:schemeClr>
            </a:gs>
            <a:gs pos="100000">
              <a:schemeClr val="phClr">
                <a:tint val="20000"/>
                <a:satMod val="23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0000">
              <a:schemeClr val="phClr">
                <a:satMod val="150000"/>
              </a:schemeClr>
            </a:gs>
            <a:gs pos="100000">
              <a:schemeClr val="phClr">
                <a:tint val="75000"/>
                <a:satMod val="20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atMod val="14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52400"/>
            <a:contourClr>
              <a:schemeClr val="phClr"/>
            </a:contourClr>
          </a:sp3d>
        </a:effectStyle>
        <a:effectStyle>
          <a:effectLst>
            <a:reflection blurRad="12700" stA="26000" endPos="28000" dist="38100" dir="5400000" sy="-100000"/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90500" h="1016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3000"/>
                <a:satMod val="1550000"/>
              </a:schemeClr>
            </a:gs>
            <a:gs pos="1000">
              <a:schemeClr val="phClr">
                <a:tint val="48000"/>
                <a:satMod val="155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r="210000" b="300000"/>
          </a:path>
        </a:gradFill>
        <a:gradFill rotWithShape="1">
          <a:gsLst>
            <a:gs pos="5000">
              <a:schemeClr val="phClr">
                <a:tint val="38000"/>
                <a:satMod val="1800000"/>
              </a:schemeClr>
            </a:gs>
            <a:gs pos="5000">
              <a:schemeClr val="phClr">
                <a:tint val="40000"/>
                <a:satMod val="180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l="20000" t="30000" r="13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lerik Academy Theme" id="{CC62B882-3A46-4F72-8436-1D7407ADFF02}" vid="{92E024D1-C2BF-4AF7-8ED1-5C666C82BD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Telerik Academy Theme</Template>
  <TotalTime>3067</TotalTime>
  <Words>2121</Words>
  <Application>Microsoft Office PowerPoint</Application>
  <PresentationFormat>On-screen Show (4:3)</PresentationFormat>
  <Paragraphs>359</Paragraphs>
  <Slides>59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Calibri</vt:lpstr>
      <vt:lpstr>Cambria</vt:lpstr>
      <vt:lpstr>Consolas</vt:lpstr>
      <vt:lpstr>Corbel</vt:lpstr>
      <vt:lpstr>Wingdings 2</vt:lpstr>
      <vt:lpstr>Telerik Academy Theme</vt:lpstr>
      <vt:lpstr>Pairwise Testing</vt:lpstr>
      <vt:lpstr>The Lectors</vt:lpstr>
      <vt:lpstr>Table of Contents</vt:lpstr>
      <vt:lpstr>What Is Pairwise Testing</vt:lpstr>
      <vt:lpstr>Testing Non-interactional Factors</vt:lpstr>
      <vt:lpstr>What is Pairwise Testing?</vt:lpstr>
      <vt:lpstr>Unconstrained Options</vt:lpstr>
      <vt:lpstr>The Coverage Criterion</vt:lpstr>
      <vt:lpstr>Fault Modes</vt:lpstr>
      <vt:lpstr>Single-mode Bugs</vt:lpstr>
      <vt:lpstr>Double-mode Faults</vt:lpstr>
      <vt:lpstr> Multi-mode Faults</vt:lpstr>
      <vt:lpstr>Is It Worth It?</vt:lpstr>
      <vt:lpstr>So, What Do We Do?</vt:lpstr>
      <vt:lpstr>What About Combinations of More Options?</vt:lpstr>
      <vt:lpstr>Finding 90% of flaws is pretty good, right?</vt:lpstr>
      <vt:lpstr>Models of Pairwise Testing</vt:lpstr>
      <vt:lpstr>Models of Pairwise Testing</vt:lpstr>
      <vt:lpstr>Pairwise Testing Tables</vt:lpstr>
      <vt:lpstr>Pairwise Testing Tables</vt:lpstr>
      <vt:lpstr>All-pairs Tables</vt:lpstr>
      <vt:lpstr>All-pairs Tables</vt:lpstr>
      <vt:lpstr>Utilities for All-pairs Tables Generation</vt:lpstr>
      <vt:lpstr>Handling Constraints</vt:lpstr>
      <vt:lpstr>Orthogonal Arrays</vt:lpstr>
      <vt:lpstr>Orthogonal Arrays</vt:lpstr>
      <vt:lpstr>Orthogonal Array Testing</vt:lpstr>
      <vt:lpstr>Resources on Orthogonal Arrays</vt:lpstr>
      <vt:lpstr>Orthogonal Arrays Example</vt:lpstr>
      <vt:lpstr>Orthogonal Arrays Example (2)</vt:lpstr>
      <vt:lpstr>Selecting an Orthogonal Array</vt:lpstr>
      <vt:lpstr>Rules for Selecting  Orthogonal Arrays</vt:lpstr>
      <vt:lpstr>Rules for Selecting  Orthogonal Arrays (2)</vt:lpstr>
      <vt:lpstr>Rules for Selecting  Orthogonal Arrays (3)</vt:lpstr>
      <vt:lpstr>Filling an Orthogonal Array</vt:lpstr>
      <vt:lpstr>Filling an Orthogonal Array</vt:lpstr>
      <vt:lpstr>The 6-step Process</vt:lpstr>
      <vt:lpstr>The 6-step Process (2)</vt:lpstr>
      <vt:lpstr>The 6-step Process (3)</vt:lpstr>
      <vt:lpstr>The 6-step Process (4)</vt:lpstr>
      <vt:lpstr>Filling an Orthogonal Array</vt:lpstr>
      <vt:lpstr>Generation of Pairwise Test Tables</vt:lpstr>
      <vt:lpstr>Identifying Variables</vt:lpstr>
      <vt:lpstr>Creating the First Pair of Values</vt:lpstr>
      <vt:lpstr>Creating the First Pair of Values (2)</vt:lpstr>
      <vt:lpstr>Adding a Third Value</vt:lpstr>
      <vt:lpstr>Adding a Third Value (2)</vt:lpstr>
      <vt:lpstr>Adding a Third Value (3)</vt:lpstr>
      <vt:lpstr>Adding More Variables</vt:lpstr>
      <vt:lpstr>Check Again</vt:lpstr>
      <vt:lpstr>Rearrange and Optimize</vt:lpstr>
      <vt:lpstr>Finalizing the Procedure</vt:lpstr>
      <vt:lpstr>Pairwise Testing</vt:lpstr>
      <vt:lpstr>Exercises</vt:lpstr>
      <vt:lpstr>Exercises (2)</vt:lpstr>
      <vt:lpstr>Exercises (3)</vt:lpstr>
      <vt:lpstr>Exercises (4)</vt:lpstr>
      <vt:lpstr>Exercises (5)</vt:lpstr>
      <vt:lpstr>Free Trainings @ Telerik Academy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Trees Testing</dc:title>
  <dc:creator>Asya Georgieva</dc:creator>
  <cp:lastModifiedBy>Petar Horozov</cp:lastModifiedBy>
  <cp:revision>19</cp:revision>
  <dcterms:created xsi:type="dcterms:W3CDTF">2013-07-02T15:53:03Z</dcterms:created>
  <dcterms:modified xsi:type="dcterms:W3CDTF">2016-01-04T11:35:28Z</dcterms:modified>
</cp:coreProperties>
</file>

<file path=docProps/thumbnail.jpeg>
</file>